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2.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3.xml" ContentType="application/vnd.openxmlformats-officedocument.drawingml.char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1.jpeg" ContentType="image/jpe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media/image2.jpeg" ContentType="image/jpeg"/>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media/image3.jpeg" ContentType="image/jpeg"/>
  <Override PartName="/ppt/notesSlides/notesSlide4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Relationships xmlns="http://schemas.openxmlformats.org/package/2006/relationships"><Relationship Id="rId1"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514198"/>
          <c:y val="0.0490307"/>
          <c:w val="0.865375"/>
          <c:h val="0.574637"/>
        </c:manualLayout>
      </c:layout>
      <c:lineChart>
        <c:grouping val="standard"/>
        <c:varyColors val="0"/>
        <c:ser>
          <c:idx val="0"/>
          <c:order val="0"/>
          <c:tx>
            <c:strRef>
              <c:f>Sheet1!$A$2</c:f>
              <c:strCache>
                <c:ptCount val="1"/>
                <c:pt idx="0">
                  <c:v>Region 1</c:v>
                </c:pt>
              </c:strCache>
            </c:strRef>
          </c:tx>
          <c:spPr>
            <a:solidFill>
              <a:srgbClr val="FFFFFF"/>
            </a:solidFill>
            <a:ln w="76200" cap="flat">
              <a:solidFill>
                <a:srgbClr val="00A2FF"/>
              </a:solidFill>
              <a:prstDash val="solid"/>
              <a:miter lim="400000"/>
            </a:ln>
            <a:effectLst/>
          </c:spPr>
          <c:marker>
            <c:symbol val="circle"/>
            <c:size val="6"/>
            <c:spPr>
              <a:solidFill>
                <a:srgbClr val="FFFFFF"/>
              </a:solidFill>
              <a:ln w="76200" cap="flat">
                <a:solidFill>
                  <a:srgbClr val="00A2FF"/>
                </a:solidFill>
                <a:prstDash val="solid"/>
                <a:miter lim="400000"/>
              </a:ln>
              <a:effectLst/>
            </c:spPr>
          </c:marker>
          <c:dLbls>
            <c:numFmt formatCode="0" sourceLinked="0"/>
            <c:txPr>
              <a:bodyPr/>
              <a:lstStyle/>
              <a:p>
                <a:pPr>
                  <a:defRPr b="0" i="0" strike="noStrike" sz="1000" u="none">
                    <a:solidFill>
                      <a:srgbClr val="5E5E5E"/>
                    </a:solidFill>
                    <a:latin typeface="Helvetica"/>
                  </a:defRPr>
                </a:pPr>
              </a:p>
            </c:txPr>
            <c:dLblPos val="t"/>
            <c:showLegendKey val="0"/>
            <c:showVal val="0"/>
            <c:showCatName val="0"/>
            <c:showSerName val="0"/>
            <c:showPercent val="0"/>
            <c:showBubbleSize val="0"/>
            <c:showLeaderLines val="0"/>
          </c:dLbls>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ptCount val="8"/>
                <c:pt idx="0">
                  <c:v>1.000000</c:v>
                </c:pt>
                <c:pt idx="1">
                  <c:v>1.000000</c:v>
                </c:pt>
                <c:pt idx="2">
                  <c:v>1.000000</c:v>
                </c:pt>
                <c:pt idx="3">
                  <c:v>2.000000</c:v>
                </c:pt>
                <c:pt idx="4">
                  <c:v>4.000000</c:v>
                </c:pt>
                <c:pt idx="5">
                  <c:v>8.000000</c:v>
                </c:pt>
                <c:pt idx="6">
                  <c:v>16.000000</c:v>
                </c:pt>
                <c:pt idx="7">
                  <c:v>32.000000</c:v>
                </c:pt>
              </c:numCache>
            </c:numRef>
          </c:val>
          <c:smooth val="1"/>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b="0" i="0" strike="noStrike" sz="3400" u="none">
                <a:solidFill>
                  <a:srgbClr val="000000"/>
                </a:solidFill>
                <a:latin typeface="Helvetica Neue"/>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b="0" i="0" strike="noStrike" sz="3400" u="none">
                    <a:solidFill>
                      <a:srgbClr val="000000"/>
                    </a:solidFill>
                    <a:latin typeface="Helvetica Neue"/>
                  </a:defRPr>
                </a:pPr>
                <a:r>
                  <a:rPr b="0" i="0" strike="noStrike" sz="3400" u="none">
                    <a:solidFill>
                      <a:srgbClr val="000000"/>
                    </a:solidFill>
                    <a:latin typeface="Helvetica Neue"/>
                  </a:rPr>
                  <a:t>Defect Cost</a:t>
                </a:r>
              </a:p>
            </c:rich>
          </c:tx>
          <c:layout/>
          <c:overlay val="1"/>
        </c:title>
        <c:numFmt formatCode="0" sourceLinked="0"/>
        <c:majorTickMark val="none"/>
        <c:minorTickMark val="none"/>
        <c:tickLblPos val="none"/>
        <c:spPr>
          <a:ln w="12700" cap="flat">
            <a:solidFill>
              <a:srgbClr val="000000"/>
            </a:solidFill>
            <a:prstDash val="solid"/>
            <a:miter lim="400000"/>
          </a:ln>
        </c:spPr>
        <c:txPr>
          <a:bodyPr rot="0"/>
          <a:lstStyle/>
          <a:p>
            <a:pPr>
              <a:defRPr b="0" i="0" strike="noStrike" sz="3400" u="none">
                <a:solidFill>
                  <a:srgbClr val="000000"/>
                </a:solidFill>
                <a:latin typeface="Helvetica Neue"/>
              </a:defRPr>
            </a:pPr>
          </a:p>
        </c:txPr>
        <c:crossAx val="2094734552"/>
        <c:crosses val="autoZero"/>
        <c:crossBetween val="midCat"/>
        <c:majorUnit val="10"/>
        <c:minorUnit val="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514198"/>
          <c:y val="0.0490307"/>
          <c:w val="0.865375"/>
          <c:h val="0.574637"/>
        </c:manualLayout>
      </c:layout>
      <c:lineChart>
        <c:grouping val="standard"/>
        <c:varyColors val="0"/>
        <c:ser>
          <c:idx val="0"/>
          <c:order val="0"/>
          <c:tx>
            <c:strRef>
              <c:f>Sheet1!$A$2</c:f>
              <c:strCache>
                <c:ptCount val="1"/>
                <c:pt idx="0">
                  <c:v>Region 1</c:v>
                </c:pt>
              </c:strCache>
            </c:strRef>
          </c:tx>
          <c:spPr>
            <a:solidFill>
              <a:srgbClr val="FFFFFF"/>
            </a:solidFill>
            <a:ln w="76200" cap="flat">
              <a:solidFill>
                <a:srgbClr val="00A2FF"/>
              </a:solidFill>
              <a:prstDash val="solid"/>
              <a:miter lim="400000"/>
            </a:ln>
            <a:effectLst/>
          </c:spPr>
          <c:marker>
            <c:symbol val="circle"/>
            <c:size val="6"/>
            <c:spPr>
              <a:solidFill>
                <a:srgbClr val="FFFFFF"/>
              </a:solidFill>
              <a:ln w="76200" cap="flat">
                <a:solidFill>
                  <a:srgbClr val="00A2FF"/>
                </a:solidFill>
                <a:prstDash val="solid"/>
                <a:miter lim="400000"/>
              </a:ln>
              <a:effectLst/>
            </c:spPr>
          </c:marker>
          <c:dLbls>
            <c:numFmt formatCode="0" sourceLinked="0"/>
            <c:txPr>
              <a:bodyPr/>
              <a:lstStyle/>
              <a:p>
                <a:pPr>
                  <a:defRPr b="0" i="0" strike="noStrike" sz="1000" u="none">
                    <a:solidFill>
                      <a:srgbClr val="5E5E5E"/>
                    </a:solidFill>
                    <a:latin typeface="Helvetica"/>
                  </a:defRPr>
                </a:pPr>
              </a:p>
            </c:txPr>
            <c:dLblPos val="t"/>
            <c:showLegendKey val="0"/>
            <c:showVal val="0"/>
            <c:showCatName val="0"/>
            <c:showSerName val="0"/>
            <c:showPercent val="0"/>
            <c:showBubbleSize val="0"/>
            <c:showLeaderLines val="0"/>
          </c:dLbls>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ptCount val="8"/>
                <c:pt idx="0">
                  <c:v>1.000000</c:v>
                </c:pt>
                <c:pt idx="1">
                  <c:v>1.000000</c:v>
                </c:pt>
                <c:pt idx="2">
                  <c:v>1.000000</c:v>
                </c:pt>
                <c:pt idx="3">
                  <c:v>2.000000</c:v>
                </c:pt>
                <c:pt idx="4">
                  <c:v>4.000000</c:v>
                </c:pt>
                <c:pt idx="5">
                  <c:v>8.000000</c:v>
                </c:pt>
                <c:pt idx="6">
                  <c:v>16.000000</c:v>
                </c:pt>
                <c:pt idx="7">
                  <c:v>32.000000</c:v>
                </c:pt>
              </c:numCache>
            </c:numRef>
          </c:val>
          <c:smooth val="1"/>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b="0" i="0" strike="noStrike" sz="3400" u="none">
                <a:solidFill>
                  <a:srgbClr val="000000"/>
                </a:solidFill>
                <a:latin typeface="Helvetica Neue"/>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b="0" i="0" strike="noStrike" sz="3400" u="none">
                    <a:solidFill>
                      <a:srgbClr val="000000"/>
                    </a:solidFill>
                    <a:latin typeface="Helvetica Neue"/>
                  </a:defRPr>
                </a:pPr>
                <a:r>
                  <a:rPr b="0" i="0" strike="noStrike" sz="3400" u="none">
                    <a:solidFill>
                      <a:srgbClr val="000000"/>
                    </a:solidFill>
                    <a:latin typeface="Helvetica Neue"/>
                  </a:rPr>
                  <a:t>Defect Cost</a:t>
                </a:r>
              </a:p>
            </c:rich>
          </c:tx>
          <c:layout/>
          <c:overlay val="1"/>
        </c:title>
        <c:numFmt formatCode="0" sourceLinked="0"/>
        <c:majorTickMark val="none"/>
        <c:minorTickMark val="none"/>
        <c:tickLblPos val="none"/>
        <c:spPr>
          <a:ln w="12700" cap="flat">
            <a:solidFill>
              <a:srgbClr val="000000"/>
            </a:solidFill>
            <a:prstDash val="solid"/>
            <a:miter lim="400000"/>
          </a:ln>
        </c:spPr>
        <c:txPr>
          <a:bodyPr rot="0"/>
          <a:lstStyle/>
          <a:p>
            <a:pPr>
              <a:defRPr b="0" i="0" strike="noStrike" sz="3400" u="none">
                <a:solidFill>
                  <a:srgbClr val="000000"/>
                </a:solidFill>
                <a:latin typeface="Helvetica Neue"/>
              </a:defRPr>
            </a:pPr>
          </a:p>
        </c:txPr>
        <c:crossAx val="2094734552"/>
        <c:crosses val="autoZero"/>
        <c:crossBetween val="midCat"/>
        <c:majorUnit val="10"/>
        <c:minorUnit val="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514198"/>
          <c:y val="0.0490307"/>
          <c:w val="0.865375"/>
          <c:h val="0.574637"/>
        </c:manualLayout>
      </c:layout>
      <c:lineChart>
        <c:grouping val="standard"/>
        <c:varyColors val="0"/>
        <c:ser>
          <c:idx val="0"/>
          <c:order val="0"/>
          <c:tx>
            <c:strRef>
              <c:f>Sheet1!$A$2</c:f>
              <c:strCache>
                <c:ptCount val="1"/>
                <c:pt idx="0">
                  <c:v>Region 1</c:v>
                </c:pt>
              </c:strCache>
            </c:strRef>
          </c:tx>
          <c:spPr>
            <a:solidFill>
              <a:srgbClr val="FFFFFF"/>
            </a:solidFill>
            <a:ln w="76200" cap="flat">
              <a:solidFill>
                <a:srgbClr val="00A2FF"/>
              </a:solidFill>
              <a:prstDash val="solid"/>
              <a:miter lim="400000"/>
            </a:ln>
            <a:effectLst/>
          </c:spPr>
          <c:marker>
            <c:symbol val="circle"/>
            <c:size val="6"/>
            <c:spPr>
              <a:solidFill>
                <a:srgbClr val="FFFFFF"/>
              </a:solidFill>
              <a:ln w="76200" cap="flat">
                <a:solidFill>
                  <a:srgbClr val="00A2FF"/>
                </a:solidFill>
                <a:prstDash val="solid"/>
                <a:miter lim="400000"/>
              </a:ln>
              <a:effectLst/>
            </c:spPr>
          </c:marker>
          <c:dLbls>
            <c:numFmt formatCode="0" sourceLinked="0"/>
            <c:txPr>
              <a:bodyPr/>
              <a:lstStyle/>
              <a:p>
                <a:pPr>
                  <a:defRPr b="0" i="0" strike="noStrike" sz="1000" u="none">
                    <a:solidFill>
                      <a:srgbClr val="5E5E5E"/>
                    </a:solidFill>
                    <a:latin typeface="Helvetica"/>
                  </a:defRPr>
                </a:pPr>
              </a:p>
            </c:txPr>
            <c:dLblPos val="t"/>
            <c:showLegendKey val="0"/>
            <c:showVal val="0"/>
            <c:showCatName val="0"/>
            <c:showSerName val="0"/>
            <c:showPercent val="0"/>
            <c:showBubbleSize val="0"/>
            <c:showLeaderLines val="0"/>
          </c:dLbls>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ptCount val="8"/>
                <c:pt idx="0">
                  <c:v>1.000000</c:v>
                </c:pt>
                <c:pt idx="1">
                  <c:v>1.000000</c:v>
                </c:pt>
                <c:pt idx="2">
                  <c:v>1.000000</c:v>
                </c:pt>
                <c:pt idx="3">
                  <c:v>2.000000</c:v>
                </c:pt>
                <c:pt idx="4">
                  <c:v>4.000000</c:v>
                </c:pt>
                <c:pt idx="5">
                  <c:v>8.000000</c:v>
                </c:pt>
                <c:pt idx="6">
                  <c:v>16.000000</c:v>
                </c:pt>
                <c:pt idx="7">
                  <c:v>32.000000</c:v>
                </c:pt>
              </c:numCache>
            </c:numRef>
          </c:val>
          <c:smooth val="1"/>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b="0" i="0" strike="noStrike" sz="3400" u="none">
                <a:solidFill>
                  <a:srgbClr val="000000"/>
                </a:solidFill>
                <a:latin typeface="Helvetica Neue"/>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b="0" i="0" strike="noStrike" sz="3400" u="none">
                    <a:solidFill>
                      <a:srgbClr val="000000"/>
                    </a:solidFill>
                    <a:latin typeface="Helvetica Neue"/>
                  </a:defRPr>
                </a:pPr>
                <a:r>
                  <a:rPr b="0" i="0" strike="noStrike" sz="3400" u="none">
                    <a:solidFill>
                      <a:srgbClr val="000000"/>
                    </a:solidFill>
                    <a:latin typeface="Helvetica Neue"/>
                  </a:rPr>
                  <a:t>Defect Cost</a:t>
                </a:r>
              </a:p>
            </c:rich>
          </c:tx>
          <c:layout/>
          <c:overlay val="1"/>
        </c:title>
        <c:numFmt formatCode="0" sourceLinked="0"/>
        <c:majorTickMark val="none"/>
        <c:minorTickMark val="none"/>
        <c:tickLblPos val="none"/>
        <c:spPr>
          <a:ln w="12700" cap="flat">
            <a:solidFill>
              <a:srgbClr val="000000"/>
            </a:solidFill>
            <a:prstDash val="solid"/>
            <a:miter lim="400000"/>
          </a:ln>
        </c:spPr>
        <c:txPr>
          <a:bodyPr rot="0"/>
          <a:lstStyle/>
          <a:p>
            <a:pPr>
              <a:defRPr b="0" i="0" strike="noStrike" sz="3400" u="none">
                <a:solidFill>
                  <a:srgbClr val="000000"/>
                </a:solidFill>
                <a:latin typeface="Helvetica Neue"/>
              </a:defRPr>
            </a:pPr>
          </a:p>
        </c:txPr>
        <c:crossAx val="2094734552"/>
        <c:crosses val="autoZero"/>
        <c:crossBetween val="midCat"/>
        <c:majorUnit val="10"/>
        <c:minorUnit val="5"/>
      </c:valAx>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0" name="Shape 30"/>
          <p:cNvSpPr/>
          <p:nvPr>
            <p:ph type="sldImg"/>
          </p:nvPr>
        </p:nvSpPr>
        <p:spPr>
          <a:xfrm>
            <a:off x="1143000" y="685800"/>
            <a:ext cx="4572000" cy="3429000"/>
          </a:xfrm>
          <a:prstGeom prst="rect">
            <a:avLst/>
          </a:prstGeom>
        </p:spPr>
        <p:txBody>
          <a:bodyPr/>
          <a:lstStyle/>
          <a:p>
            <a:pPr/>
          </a:p>
        </p:txBody>
      </p:sp>
      <p:sp>
        <p:nvSpPr>
          <p:cNvPr id="31" name="Shape 3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 Id="rId3" Type="http://schemas.openxmlformats.org/officeDocument/2006/relationships/hyperlink" Target="https://engineering.fb.com/2017/08/31/web/rapid-release-at-massive-scale/" TargetMode="External"/></Relationships>

</file>

<file path=ppt/notesSlides/_rels/notesSlide32.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 name="Shape 42"/>
          <p:cNvSpPr/>
          <p:nvPr>
            <p:ph type="sldImg"/>
          </p:nvPr>
        </p:nvSpPr>
        <p:spPr>
          <a:prstGeom prst="rect">
            <a:avLst/>
          </a:prstGeom>
        </p:spPr>
        <p:txBody>
          <a:bodyPr/>
          <a:lstStyle/>
          <a:p>
            <a:pPr/>
          </a:p>
        </p:txBody>
      </p:sp>
      <p:sp>
        <p:nvSpPr>
          <p:cNvPr id="43" name="Shape 43"/>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Continuous development aims to help us achieve better </a:t>
            </a:r>
            <a:r>
              <a:rPr b="1"/>
              <a:t>code quality </a:t>
            </a:r>
            <a:r>
              <a:t>(fewer bugs, or at least reduce their impact) </a:t>
            </a:r>
            <a:r>
              <a:rPr b="1"/>
              <a:t>and development velocity </a:t>
            </a:r>
            <a:r>
              <a:t>(get features out to customers faster) by creating </a:t>
            </a:r>
            <a:r>
              <a:rPr b="1" i="1"/>
              <a:t>frequent, fast feedback loops at each stage of the development process</a:t>
            </a:r>
            <a:r>
              <a:t>. Continuous development encourages us to perform frequent integrations, merging changes into our entire codebase, and running integration-scale tests frequently. Key to continuous development is frequent integration and deployment of our product</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Continuous development represents a process like agile, but distinguished by frequent feedback, which aims to help us to “</a:t>
            </a:r>
            <a:r>
              <a:rPr b="1">
                <a:solidFill>
                  <a:srgbClr val="FF0000"/>
                </a:solidFill>
              </a:rPr>
              <a:t>shift left</a:t>
            </a:r>
            <a:r>
              <a:t>”. Whereas in a traditional development process, we might integrate all of our changes and perform end-to-end tests (and deployments) on a weekly or monthly basis, continuous development argues for faster feedback loops: integrate your code hourly and deploy multiple times a day.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pPr defTabSz="457200">
              <a:lnSpc>
                <a:spcPct val="117999"/>
              </a:lnSpc>
              <a:defRPr sz="2200">
                <a:latin typeface="Helvetica Neue"/>
                <a:ea typeface="Helvetica Neue"/>
                <a:cs typeface="Helvetica Neue"/>
                <a:sym typeface="Helvetica Neue"/>
              </a:defRPr>
            </a:pPr>
            <a:r>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pPr defTabSz="457200">
              <a:lnSpc>
                <a:spcPct val="117999"/>
              </a:lnSpc>
              <a:defRPr sz="2200">
                <a:latin typeface="Helvetica Neue"/>
                <a:ea typeface="Helvetica Neue"/>
                <a:cs typeface="Helvetica Neue"/>
                <a:sym typeface="Helvetica Neue"/>
              </a:defRPr>
            </a:pPr>
            <a:r>
              <a:t>How do we compose system under test - do we use mocks for external services, or do we use production, or do we make a special environment for each integration test?</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We’ll look at a few examples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These screenshots show the graphical summary of two CI pipelines set up for this fuzzer. </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The top one shows a workflow that can run on every commit, providing useful feedback on performance and correctness in about 15 minutes: running a 10 minute performance test on 5 benchmarks, repeating each one 5 times (25 concurrent jobs needed)</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The bottom one shows a workflow that runs only upon request, which performs a much more thorough evaluation: 20 repetitions of 5 benchmarks, with each running for 24 hours.</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In both cases, there are 4 jobs defined: 1. build the matrix (run a script that will determine which benchmarks to run), 2. (in parallel) run the fuzzer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a:p>
        </p:txBody>
      </p:sp>
      <p:sp>
        <p:nvSpPr>
          <p:cNvPr id="168" name="Shape 168"/>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Automating this kind of performance testing lets us get feedback much faster than if we had to do it manually. It also allows us to have a centralized repository of those results, so that we can track performance over time.</a:t>
            </a:r>
          </a:p>
          <a:p>
            <a:pPr defTabSz="457200">
              <a:lnSpc>
                <a:spcPct val="117999"/>
              </a:lnSpc>
              <a:defRPr sz="2200">
                <a:latin typeface="Helvetica Neue"/>
                <a:ea typeface="Helvetica Neue"/>
                <a:cs typeface="Helvetica Neue"/>
                <a:sym typeface="Helvetica Neue"/>
              </a:defRPr>
            </a:pPr>
            <a:r>
              <a:t>Here is an example of one of the graphs that get output from the report.</a:t>
            </a:r>
            <a:r>
              <a:t> </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“branch probes over time” is one of the key performance indicators that fuzzers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lvl1pPr defTabSz="457200">
              <a:lnSpc>
                <a:spcPct val="117999"/>
              </a:lnSpc>
              <a:defRPr sz="2200">
                <a:solidFill>
                  <a:srgbClr val="1D1C1D"/>
                </a:solidFill>
                <a:latin typeface="Slack-Lato"/>
                <a:ea typeface="Slack-Lato"/>
                <a:cs typeface="Slack-Lato"/>
                <a:sym typeface="Slack-Lato"/>
              </a:defRPr>
            </a:lvl1pPr>
          </a:lstStyle>
          <a:p>
            <a:pPr/>
            <a:r>
              <a:t>Google Test Automation Platform</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 next process that we will discuss is code review, which is a process that takes place when introducing new code into a shared repository.</a:t>
            </a:r>
          </a:p>
          <a:p>
            <a:pPr defTabSz="457200">
              <a:lnSpc>
                <a:spcPct val="117999"/>
              </a:lnSpc>
              <a:defRPr sz="2200">
                <a:latin typeface="Helvetica Neue"/>
                <a:ea typeface="Helvetica Neue"/>
                <a:cs typeface="Helvetica Neue"/>
                <a:sym typeface="Helvetica Neue"/>
              </a:defRPr>
            </a:pPr>
            <a:r>
              <a:t>We can’t use CI to automatically detect all errors - for at least some, we will need to rely upon humans. Code review is a process of reading and commenting on code, and is usually performed only after a successful CI run.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pPr/>
            <a:r>
              <a:t>Discussion Question: Who should do a code review? Internal or external people?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pPr/>
            <a:r>
              <a:t>Study compared code reviews that had been previously reviewed by the author (“with preparation”) from those where authors claim to have not done any self-review (“without preparation”)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pPr/>
            <a:r>
              <a:t>Check code quality attributes that are hard to automatically check: security, compliance, scalability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pPr/>
            <a:r>
              <a:t>A formal code inspection is a heavyweight process, usually called for by strict standards and there’s a detailed paper trail to be produced. Might still be performed in high-assurance domains like avionics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pPr/>
            <a:r>
              <a:t>(Figure on right shows the different roles of team members in black, with the benefits/goals of each reviewer in colors)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 name="Shape 48"/>
          <p:cNvSpPr/>
          <p:nvPr>
            <p:ph type="sldImg"/>
          </p:nvPr>
        </p:nvSpPr>
        <p:spPr>
          <a:prstGeom prst="rect">
            <a:avLst/>
          </a:prstGeom>
        </p:spPr>
        <p:txBody>
          <a:bodyPr/>
          <a:lstStyle/>
          <a:p>
            <a:pPr/>
          </a:p>
        </p:txBody>
      </p:sp>
      <p:sp>
        <p:nvSpPr>
          <p:cNvPr id="49" name="Shape 49"/>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So far, we have talked about different approaches for finding bugs faster during development: ensuring that our requirements are correct, doing TDD, unit testing, starting to write integration and end to end tests… but there is also a long road from writing some code to our product being a success.</a:t>
            </a:r>
          </a:p>
          <a:p>
            <a:pPr defTabSz="457200">
              <a:lnSpc>
                <a:spcPct val="117999"/>
              </a:lnSpc>
              <a:defRPr sz="2200">
                <a:latin typeface="Helvetica Neue"/>
                <a:ea typeface="Helvetica Neue"/>
                <a:cs typeface="Helvetica Neue"/>
                <a:sym typeface="Helvetica Neue"/>
              </a:defRPr>
            </a:pPr>
            <a:r>
              <a:t>So far, we have stressed approaches that aim to make it easier to find bugs faster (click to show build over left side of curve). The intuition behind this is that the sooner we find something wrong (and fix it), the less wasted effort we will spend building other things that are also wrong.</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Why expensive as move to the right?</a:t>
            </a:r>
          </a:p>
          <a:p>
            <a:pPr marL="279400" indent="-279400" defTabSz="457200">
              <a:lnSpc>
                <a:spcPct val="117999"/>
              </a:lnSpc>
              <a:buSzPct val="123000"/>
              <a:buChar char="*"/>
              <a:defRPr sz="2200">
                <a:latin typeface="Helvetica Neue"/>
                <a:ea typeface="Helvetica Neue"/>
                <a:cs typeface="Helvetica Neue"/>
                <a:sym typeface="Helvetica Neue"/>
              </a:defRPr>
            </a:pPr>
            <a:r>
              <a:t>Need to be triaged by someone who doesn’t know (or doesn’t remember)</a:t>
            </a:r>
          </a:p>
          <a:p>
            <a:pPr marL="279400" indent="-279400" defTabSz="457200">
              <a:lnSpc>
                <a:spcPct val="117999"/>
              </a:lnSpc>
              <a:buSzPct val="123000"/>
              <a:buChar char="*"/>
              <a:defRPr sz="2200">
                <a:latin typeface="Helvetica Neue"/>
                <a:ea typeface="Helvetica Neue"/>
                <a:cs typeface="Helvetica Neue"/>
                <a:sym typeface="Helvetica Neue"/>
              </a:defRPr>
            </a:pPr>
            <a:r>
              <a:t>Might now need more work, since code has changed around the bug</a:t>
            </a:r>
          </a:p>
          <a:p>
            <a:pPr marL="279400" indent="-279400" defTabSz="457200">
              <a:lnSpc>
                <a:spcPct val="117999"/>
              </a:lnSpc>
              <a:buSzPct val="123000"/>
              <a:buChar char="*"/>
              <a:defRPr sz="2200">
                <a:latin typeface="Helvetica Neue"/>
                <a:ea typeface="Helvetica Neue"/>
                <a:cs typeface="Helvetica Neue"/>
                <a:sym typeface="Helvetica Neue"/>
              </a:defRPr>
            </a:pPr>
            <a:r>
              <a:t>Has a greater impact - who wants to read about their bug on the front page of the newspaper?</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This lesson: continuous integration and development. What kind of feedback loop can we put to find more bugs faster before deploying to production.</a:t>
            </a:r>
          </a:p>
          <a:p>
            <a:pPr defTabSz="457200">
              <a:lnSpc>
                <a:spcPct val="117999"/>
              </a:lnSpc>
              <a:defRPr sz="2200">
                <a:latin typeface="Helvetica Neue"/>
                <a:ea typeface="Helvetica Neue"/>
                <a:cs typeface="Helvetica Neue"/>
                <a:sym typeface="Helvetica Neue"/>
              </a:defRPr>
            </a:pPr>
            <a:r>
              <a:t>We’ve seen so far: The edit-compile-debug loop of local development, automated test results to a code change when you run it locally</a:t>
            </a:r>
          </a:p>
          <a:p>
            <a:pPr defTabSz="457200">
              <a:lnSpc>
                <a:spcPct val="117999"/>
              </a:lnSpc>
              <a:defRPr sz="2200">
                <a:latin typeface="Helvetica Neue"/>
                <a:ea typeface="Helvetica Neue"/>
                <a:cs typeface="Helvetica Neue"/>
                <a:sym typeface="Helvetica Neue"/>
              </a:defRPr>
            </a:pPr>
            <a:r>
              <a:t>Now consider:</a:t>
            </a:r>
          </a:p>
          <a:p>
            <a:pPr defTabSz="457200">
              <a:lnSpc>
                <a:spcPct val="117999"/>
              </a:lnSpc>
              <a:defRPr sz="2200">
                <a:latin typeface="Helvetica Neue"/>
                <a:ea typeface="Helvetica Neue"/>
                <a:cs typeface="Helvetica Neue"/>
                <a:sym typeface="Helvetica Neue"/>
              </a:defRPr>
            </a:pPr>
            <a:r>
              <a:t>An integration error between changes to two projects, detected after both are submitted and tested together (i.e., on post-submit) An incompatibility between our project and an upstream microservice dependency, detected by a QA tester in our staging environment, when the upstream service deploys its latest changes</a:t>
            </a:r>
          </a:p>
          <a:p>
            <a:pPr defTabSz="457200">
              <a:lnSpc>
                <a:spcPct val="117999"/>
              </a:lnSpc>
              <a:defRPr sz="2200">
                <a:latin typeface="Helvetica Neue"/>
                <a:ea typeface="Helvetica Neue"/>
                <a:cs typeface="Helvetica Neue"/>
                <a:sym typeface="Helvetica Neue"/>
              </a:defRPr>
            </a:pPr>
            <a:r>
              <a:t>We will also consider:</a:t>
            </a:r>
          </a:p>
          <a:p>
            <a:pPr defTabSz="457200">
              <a:lnSpc>
                <a:spcPct val="117999"/>
              </a:lnSpc>
              <a:defRPr sz="2200">
                <a:latin typeface="Helvetica Neue"/>
                <a:ea typeface="Helvetica Neue"/>
                <a:cs typeface="Helvetica Neue"/>
                <a:sym typeface="Helvetica Neue"/>
              </a:defRPr>
            </a:pPr>
            <a:r>
              <a:t>Bug reports by internal users who are opted in to a feature before external users</a:t>
            </a:r>
          </a:p>
          <a:p>
            <a:pPr defTabSz="457200">
              <a:lnSpc>
                <a:spcPct val="117999"/>
              </a:lnSpc>
              <a:defRPr sz="2200">
                <a:latin typeface="Helvetica Neue"/>
                <a:ea typeface="Helvetica Neue"/>
                <a:cs typeface="Helvetica Neue"/>
                <a:sym typeface="Helvetica Neue"/>
              </a:defRPr>
            </a:pPr>
            <a:r>
              <a:t>Bug or outage reports by external users or the press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pPr/>
            <a:r>
              <a:t>Here’s an example of a code review on a pull request. The pull request model encourages project maintainers to review a pull request (patch) being submitted. Code review interfaces like GitHub’s make clear who is the author of the code, and who is otherwise a contributor to the repository.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CI and code review can help us flatten this curve of defect cost over time. However, what do we do about defects that get into production code. For example, how do we decrease the cost to address:</a:t>
            </a:r>
          </a:p>
          <a:p>
            <a:pPr defTabSz="457200">
              <a:lnSpc>
                <a:spcPct val="117999"/>
              </a:lnSpc>
              <a:defRPr sz="2200">
                <a:latin typeface="Helvetica Neue"/>
                <a:ea typeface="Helvetica Neue"/>
                <a:cs typeface="Helvetica Neue"/>
                <a:sym typeface="Helvetica Neue"/>
              </a:defRPr>
            </a:pPr>
            <a:r>
              <a:t>Bug reports by internal users who are opted in to a feature before external users</a:t>
            </a:r>
          </a:p>
          <a:p>
            <a:pPr defTabSz="457200">
              <a:lnSpc>
                <a:spcPct val="117999"/>
              </a:lnSpc>
              <a:defRPr sz="2200">
                <a:latin typeface="Helvetica Neue"/>
                <a:ea typeface="Helvetica Neue"/>
                <a:cs typeface="Helvetica Neue"/>
                <a:sym typeface="Helvetica Neue"/>
              </a:defRPr>
            </a:pPr>
            <a:r>
              <a:t>Bug or outage reports by external users</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Can we develop a process to detect these defects and resolve them before they have a greater impact?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 short of it:</a:t>
            </a:r>
          </a:p>
          <a:p>
            <a:pPr marL="220578" indent="-220578" defTabSz="457200">
              <a:lnSpc>
                <a:spcPct val="117999"/>
              </a:lnSpc>
              <a:buSzPct val="100000"/>
              <a:buChar char="*"/>
              <a:defRPr sz="2200">
                <a:latin typeface="Helvetica Neue"/>
                <a:ea typeface="Helvetica Neue"/>
                <a:cs typeface="Helvetica Neue"/>
                <a:sym typeface="Helvetica Neue"/>
              </a:defRPr>
            </a:pPr>
            <a:r>
              <a:t>Built a new trading system, created a system for testing that would attempt to drive prices up or down (at a significant loss per-transaction) in order to test system responses to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t>Had to manually deploy the new code to some servers…</a:t>
            </a:r>
          </a:p>
          <a:p>
            <a:pPr marL="220578" indent="-220578" defTabSz="457200">
              <a:lnSpc>
                <a:spcPct val="117999"/>
              </a:lnSpc>
              <a:buSzPct val="100000"/>
              <a:buChar char="*"/>
              <a:defRPr sz="2200">
                <a:latin typeface="Helvetica Neue"/>
                <a:ea typeface="Helvetica Neue"/>
                <a:cs typeface="Helvetica Neue"/>
                <a:sym typeface="Helvetica Neue"/>
              </a:defRPr>
            </a:pPr>
            <a:r>
              <a:t>Did not remove the testing code (“power peg”) from one of the eight</a:t>
            </a:r>
          </a:p>
          <a:p>
            <a:pPr marL="220578" indent="-220578" defTabSz="457200">
              <a:lnSpc>
                <a:spcPct val="117999"/>
              </a:lnSpc>
              <a:buSzPct val="100000"/>
              <a:buChar char="*"/>
              <a:defRPr sz="2200">
                <a:latin typeface="Helvetica Neue"/>
                <a:ea typeface="Helvetica Neue"/>
                <a:cs typeface="Helvetica Neue"/>
                <a:sym typeface="Helvetica Neue"/>
              </a:defRPr>
            </a:pPr>
            <a:r>
              <a:t>In first hour of trading the system bought $7 billion of stocks (money that Knight didn’t have)</a:t>
            </a:r>
          </a:p>
          <a:p>
            <a:pPr marL="220578" indent="-220578" defTabSz="457200">
              <a:lnSpc>
                <a:spcPct val="117999"/>
              </a:lnSpc>
              <a:buSzPct val="100000"/>
              <a:buChar char="*"/>
              <a:defRPr sz="2200">
                <a:latin typeface="Helvetica Neue"/>
                <a:ea typeface="Helvetica Neue"/>
                <a:cs typeface="Helvetica Neue"/>
                <a:sym typeface="Helvetica Neue"/>
              </a:defRPr>
            </a:pPr>
            <a:r>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defTabSz="457200">
              <a:lnSpc>
                <a:spcPct val="117999"/>
              </a:lnSpc>
              <a:buSzPct val="100000"/>
              <a:buChar char="*"/>
              <a:defRPr sz="2200">
                <a:latin typeface="Helvetica Neue"/>
                <a:ea typeface="Helvetica Neue"/>
                <a:cs typeface="Helvetica Neue"/>
                <a:sym typeface="Helvetica Neue"/>
              </a:defRPr>
            </a:pPr>
            <a:r>
              <a:t>Goldman Sachs quite generously bailed out Knight capital, buying the $7b position for a $440m discount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 Knight capital story is definitely an interesting one, and perhaps now that we have discussed some strategies for continuous deployment, it is hopefully somewhat clearer how this enormous financial loss could have been prevented.</a:t>
            </a:r>
          </a:p>
          <a:p>
            <a:pPr defTabSz="457200">
              <a:lnSpc>
                <a:spcPct val="117999"/>
              </a:lnSpc>
              <a:defRPr sz="2200">
                <a:latin typeface="Helvetica Neue"/>
                <a:ea typeface="Helvetica Neue"/>
                <a:cs typeface="Helvetica Neue"/>
                <a:sym typeface="Helvetica Neue"/>
              </a:defRPr>
            </a:pPr>
            <a:r>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t>Why, why why why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t>There were no checklists for responding to incidents, and no procedures to roll-back if needed. “If in doubt back it out” was the Facebook philosophy, and it requires a process to be in place so that it can be easily triggered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Mantra:  “Doing the simple thing first”</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Here’s another company that has been somewhat famous for its deployment philosophy. Why was Knight capital’s deployment error such a costly mistake? How could we have made it better?</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Agile might suggest that we should embrace uncertainty. A deployment model that allows us to limit the impact of production bugs is probably a better model than one that tries to entirely prevent their introduction (and hence ignores the contingencies)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pPr/>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Shape 271"/>
          <p:cNvSpPr/>
          <p:nvPr>
            <p:ph type="sldImg"/>
          </p:nvPr>
        </p:nvSpPr>
        <p:spPr>
          <a:prstGeom prst="rect">
            <a:avLst/>
          </a:prstGeom>
        </p:spPr>
        <p:txBody>
          <a:bodyPr/>
          <a:lstStyle/>
          <a:p>
            <a:pPr/>
          </a:p>
        </p:txBody>
      </p:sp>
      <p:sp>
        <p:nvSpPr>
          <p:cNvPr id="272" name="Shape 272"/>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A key pre-requisite for continuous delivery is a staging environment .(read slide)</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Example: apple gives their employees iphone for testing. Slack/facebook employees are “forced” to be part of beta testing. We use internal developers to serve as testers.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These different deployment environments create a “deployment pipeline”, where code changes get “promoted” from one level of deployment to the next. </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The “testing environment” is perhaps the developers’ local machines, and provides a reasonable baseline for running tests, but it would be hard to have many other users be testing our software from that one developer’s computer, and it also would probably be hard to setup ALL of the services necessary to really make a “deployment-like” environment on each developer’s local computer.</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The “staging environment” is usually a production-like environment, consisting of all of the same services that are in production, but perhaps deployed at a smaller scale. </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At each deployment step, there are extensive Q/A processes that help ensure confidence that the software is ready to ship. </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pPr/>
            <a:r>
              <a:t>Another typical strategy used in continuous delivery are A/B deployments. With A/B deploymernts, the production environment actually runs multiple versions of the code. Most users see the old version, but some users see the new version. Automated systems can monitor metrics from both deployments – all kinds of metrics, ranging from memory consumption to response time to overall user satisfaction. This approach might be called “testing in production” - and key to it is that even if a problem is detected in the new version, the user’s request could still be satisfied by the old version.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 idea of “devops” is core to enabling this kind of deployment pipeline. In traditional “waterfall” models of software development, developers are responsible for one thing: writing the software. Not even testing it – you have a separate QA team, and you have a separate operations team.</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In agile development, the developers will be responsible for writing (and running) their own tests, but it is not necessarily the case that developers are held responsible for operating the service. We might have a fully separate team responsible for that.</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In “DevOps”, we create automated tooling to make it so that every developer can (in principle) be an operator of the software. If every developer is empowered with the ability to create their own staging environment on-demand, then we can scale this idea of continuous delivery up as we grow our development team.</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This is not to say that there are no individuals who are dedicated to “operating” the software in deployment: these roles still certainly exist, and a common title might be ”site reliability engineer” – but just like developers are empowered in DevOps to deploy their own staging environments, operators are empowered to understand the software and debug infrastructure-related issues.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 name="Shape 56"/>
          <p:cNvSpPr/>
          <p:nvPr>
            <p:ph type="sldImg"/>
          </p:nvPr>
        </p:nvSpPr>
        <p:spPr>
          <a:prstGeom prst="rect">
            <a:avLst/>
          </a:prstGeom>
        </p:spPr>
        <p:txBody>
          <a:bodyPr/>
          <a:lstStyle/>
          <a:p>
            <a:pPr/>
          </a:p>
        </p:txBody>
      </p:sp>
      <p:sp>
        <p:nvSpPr>
          <p:cNvPr id="57" name="Shape 57"/>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pPr/>
            <a:r>
              <a:t>The first process that we’ll talk about is called “continuous integration”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Shape 356"/>
          <p:cNvSpPr/>
          <p:nvPr>
            <p:ph type="sldImg"/>
          </p:nvPr>
        </p:nvSpPr>
        <p:spPr>
          <a:prstGeom prst="rect">
            <a:avLst/>
          </a:prstGeom>
        </p:spPr>
        <p:txBody>
          <a:bodyPr/>
          <a:lstStyle/>
          <a:p>
            <a:pPr/>
          </a:p>
        </p:txBody>
      </p:sp>
      <p:sp>
        <p:nvSpPr>
          <p:cNvPr id="357" name="Shape 357"/>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pPr/>
            <a:r>
              <a:t>(read slide). Important bit is that there is latency to get to production – start dogfooding right away, but not release to public</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Shape 392"/>
          <p:cNvSpPr/>
          <p:nvPr>
            <p:ph type="sldImg"/>
          </p:nvPr>
        </p:nvSpPr>
        <p:spPr>
          <a:prstGeom prst="rect">
            <a:avLst/>
          </a:prstGeom>
        </p:spPr>
        <p:txBody>
          <a:bodyPr/>
          <a:lstStyle/>
          <a:p>
            <a:pPr/>
          </a:p>
        </p:txBody>
      </p:sp>
      <p:sp>
        <p:nvSpPr>
          <p:cNvPr id="393" name="Shape 393"/>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a:hlinkClick r:id="rId3" invalidUrl="" action="" tgtFrame="" tooltip="" history="1" highlightClick="0" endSnd="0"/>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(From the blog post):</a:t>
            </a:r>
          </a:p>
          <a:p>
            <a:pPr defTabSz="457200">
              <a:lnSpc>
                <a:spcPct val="117999"/>
              </a:lnSpc>
              <a:defRPr sz="2200">
                <a:latin typeface="Helvetica Neue"/>
                <a:ea typeface="Helvetica Neue"/>
                <a:cs typeface="Helvetica Neue"/>
                <a:sym typeface="Helvetica Neue"/>
              </a:defRPr>
            </a:pPr>
            <a:r>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Shape 400"/>
          <p:cNvSpPr/>
          <p:nvPr>
            <p:ph type="sldImg"/>
          </p:nvPr>
        </p:nvSpPr>
        <p:spPr>
          <a:prstGeom prst="rect">
            <a:avLst/>
          </a:prstGeom>
        </p:spPr>
        <p:txBody>
          <a:bodyPr/>
          <a:lstStyle/>
          <a:p>
            <a:pPr/>
          </a:p>
        </p:txBody>
      </p:sp>
      <p:sp>
        <p:nvSpPr>
          <p:cNvPr id="401" name="Shape 40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pPr/>
            <a:r>
              <a:t>So, Facebook re-architected their release process. (pause to read quote)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Shape 407"/>
          <p:cNvSpPr/>
          <p:nvPr>
            <p:ph type="sldImg"/>
          </p:nvPr>
        </p:nvSpPr>
        <p:spPr>
          <a:prstGeom prst="rect">
            <a:avLst/>
          </a:prstGeom>
        </p:spPr>
        <p:txBody>
          <a:bodyPr/>
          <a:lstStyle/>
          <a:p>
            <a:pPr/>
          </a:p>
        </p:txBody>
      </p:sp>
      <p:sp>
        <p:nvSpPr>
          <p:cNvPr id="408" name="Shape 408"/>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This approach solves the problem of scaling continuous delivery. In Facebook’s new deployment model, there is no manual cherry-picking, and there are automated processes to detect anomalies and revert changes. There are three-tiers of deployment, from C1 (dog-fooding/staging)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The process works like this: (copied from blog post)</a:t>
            </a:r>
          </a:p>
          <a:p>
            <a:pPr defTabSz="457200">
              <a:lnSpc>
                <a:spcPct val="117999"/>
              </a:lnSpc>
              <a:defRPr sz="2200">
                <a:latin typeface="Helvetica Neue"/>
                <a:ea typeface="Helvetica Neue"/>
                <a:cs typeface="Helvetica Neue"/>
                <a:sym typeface="Helvetica Neue"/>
              </a:defRPr>
            </a:pPr>
            <a:r>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Shape 412"/>
          <p:cNvSpPr/>
          <p:nvPr>
            <p:ph type="sldImg"/>
          </p:nvPr>
        </p:nvSpPr>
        <p:spPr>
          <a:prstGeom prst="rect">
            <a:avLst/>
          </a:prstGeom>
        </p:spPr>
        <p:txBody>
          <a:bodyPr/>
          <a:lstStyle/>
          <a:p>
            <a:pPr/>
          </a:p>
        </p:txBody>
      </p:sp>
      <p:sp>
        <p:nvSpPr>
          <p:cNvPr id="413" name="Shape 413"/>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pPr/>
            <a:r>
              <a:t>A key enabling technology for continues delivery is metric monitoring. There might be a wide range of metrics that we can monitor to gain insights into the performance characteristics of our application (read slide)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Shape 417"/>
          <p:cNvSpPr/>
          <p:nvPr>
            <p:ph type="sldImg"/>
          </p:nvPr>
        </p:nvSpPr>
        <p:spPr>
          <a:prstGeom prst="rect">
            <a:avLst/>
          </a:prstGeom>
        </p:spPr>
        <p:txBody>
          <a:bodyPr/>
          <a:lstStyle/>
          <a:p>
            <a:pPr/>
          </a:p>
        </p:txBody>
      </p:sp>
      <p:sp>
        <p:nvSpPr>
          <p:cNvPr id="418" name="Shape 418"/>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pPr/>
            <a:r>
              <a:t>Once we decide the metrics to track, we can aggregate them into one place to see the overall system status. For example, here is a screenshot of the open-source monitoring platform called Iciniga (good luck pronouncing it, try Aye-Singa)’s “Service grid” overview, which shows all of the services that are being tracked, all of the KPIs that are being tracked, and the overall status of each KPI on each service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Shape 423"/>
          <p:cNvSpPr/>
          <p:nvPr>
            <p:ph type="sldImg"/>
          </p:nvPr>
        </p:nvSpPr>
        <p:spPr>
          <a:prstGeom prst="rect">
            <a:avLst/>
          </a:prstGeom>
        </p:spPr>
        <p:txBody>
          <a:bodyPr/>
          <a:lstStyle/>
          <a:p>
            <a:pPr/>
          </a:p>
        </p:txBody>
      </p:sp>
      <p:sp>
        <p:nvSpPr>
          <p:cNvPr id="424" name="Shape 424"/>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Dashboards that aggregate multiple KPIs into one place allow a human operator to gather insights by putting in one place all of the kinds of metrics that we just saw.</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Once data like this is being tracked, it’s easier to gain high-level insights by plotting it and using an interactive interface to query it. This screenshot is taken from an open-source analytics and interactive visualization product called InfluxDB.</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Shape 428"/>
          <p:cNvSpPr/>
          <p:nvPr>
            <p:ph type="sldImg"/>
          </p:nvPr>
        </p:nvSpPr>
        <p:spPr>
          <a:prstGeom prst="rect">
            <a:avLst/>
          </a:prstGeom>
        </p:spPr>
        <p:txBody>
          <a:bodyPr/>
          <a:lstStyle/>
          <a:p>
            <a:pPr/>
          </a:p>
        </p:txBody>
      </p:sp>
      <p:sp>
        <p:nvSpPr>
          <p:cNvPr id="429" name="Shape 429"/>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pPr/>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Shape 435"/>
          <p:cNvSpPr/>
          <p:nvPr>
            <p:ph type="sldImg"/>
          </p:nvPr>
        </p:nvSpPr>
        <p:spPr>
          <a:prstGeom prst="rect">
            <a:avLst/>
          </a:prstGeom>
        </p:spPr>
        <p:txBody>
          <a:bodyPr/>
          <a:lstStyle/>
          <a:p>
            <a:pPr/>
          </a:p>
        </p:txBody>
      </p:sp>
      <p:sp>
        <p:nvSpPr>
          <p:cNvPr id="436" name="Shape 436"/>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In a real production scenario, we probably want to automate even more of a response than simply sending a notification.</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Here is an example of application-level monitoring in practice, from Netflix. These monitoring graphs plot SPS, which is Netflix’s key business metric: “Stream starts per second” - can a user actually watch what they want to watch.</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Shape 441"/>
          <p:cNvSpPr/>
          <p:nvPr>
            <p:ph type="sldImg"/>
          </p:nvPr>
        </p:nvSpPr>
        <p:spPr>
          <a:prstGeom prst="rect">
            <a:avLst/>
          </a:prstGeom>
        </p:spPr>
        <p:txBody>
          <a:bodyPr/>
          <a:lstStyle/>
          <a:p>
            <a:pPr/>
          </a:p>
        </p:txBody>
      </p:sp>
      <p:sp>
        <p:nvSpPr>
          <p:cNvPr id="442" name="Shape 442"/>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Once we have business-level metrics defined (like SPS/stream starts per second in Netflix’s case), we can even use these technologies to perform usability/acceptance testing. </a:t>
            </a:r>
          </a:p>
          <a:p>
            <a:pPr defTabSz="457200">
              <a:lnSpc>
                <a:spcPct val="117999"/>
              </a:lnSpc>
              <a:defRPr sz="2200">
                <a:latin typeface="Helvetica Neue"/>
                <a:ea typeface="Helvetica Neue"/>
                <a:cs typeface="Helvetica Neue"/>
                <a:sym typeface="Helvetica Neue"/>
              </a:defRPr>
            </a:pPr>
            <a:r>
              <a:t>The core idea to these kinds of tests is that it is possible to test how well a software product is providing business value.</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(Read slide)</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A traditional approach to perform this kind of testing is to run focus groups: try to recruit a representative sample of your customers, and then observe them using your product, ask them questions, etc in order to etermine how well it works for them. This is a relatively slow process, because you need to recruit a panel and run the study and analyze the results… and then try to draw insights from what might be a relatively small sample size. A/B testing lets you run tests comparing two implementations of a piece of software with your real users almost instantly.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Shape 62"/>
          <p:cNvSpPr/>
          <p:nvPr>
            <p:ph type="sldImg"/>
          </p:nvPr>
        </p:nvSpPr>
        <p:spPr>
          <a:prstGeom prst="rect">
            <a:avLst/>
          </a:prstGeom>
        </p:spPr>
        <p:txBody>
          <a:bodyPr/>
          <a:lstStyle/>
          <a:p>
            <a:pPr/>
          </a:p>
        </p:txBody>
      </p:sp>
      <p:sp>
        <p:nvSpPr>
          <p:cNvPr id="63" name="Shape 63"/>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pPr/>
            <a:r>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Shape 449"/>
          <p:cNvSpPr/>
          <p:nvPr>
            <p:ph type="sldImg"/>
          </p:nvPr>
        </p:nvSpPr>
        <p:spPr>
          <a:prstGeom prst="rect">
            <a:avLst/>
          </a:prstGeom>
        </p:spPr>
        <p:txBody>
          <a:bodyPr/>
          <a:lstStyle/>
          <a:p>
            <a:pPr/>
          </a:p>
        </p:txBody>
      </p:sp>
      <p:sp>
        <p:nvSpPr>
          <p:cNvPr id="450" name="Shape 450"/>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Facebook scales this A/B testing approach to what they call a “N=10^9 user study (N=1 trillion)”. A/B testing is performed constantly at Facebook, and they even constructed an open source tool for doing so.</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For example, this tool could be used to determine which of these three “post” buttons encourages users to post the most on Facebook.</a:t>
            </a:r>
            <a:r>
              <a:t> How do you know which will work the best? You could come up with some theories. Or, you could do a controlled study, where huge samples of users are shown these different options, their behavior is logged, and results are automatically analyzed.</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One of the key features of this tool is to be able to automatically segment the audience (think about diverse users – would not want to for example only one variant to one population) and collect results</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Basically doing a psychology experiment - try to avoid being evil (“show users sad posts, does that make them sad?”).</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Shape 457"/>
          <p:cNvSpPr/>
          <p:nvPr>
            <p:ph type="sldImg"/>
          </p:nvPr>
        </p:nvSpPr>
        <p:spPr>
          <a:prstGeom prst="rect">
            <a:avLst/>
          </a:prstGeom>
        </p:spPr>
        <p:txBody>
          <a:bodyPr/>
          <a:lstStyle/>
          <a:p>
            <a:pPr/>
          </a:p>
        </p:txBody>
      </p:sp>
      <p:sp>
        <p:nvSpPr>
          <p:cNvPr id="458" name="Shape 458"/>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Example for a quick experiment - divide people randomly, show different post buttons</a:t>
            </a:r>
            <a:r>
              <a:t>. Independent variable is color, size of button. Could try lots of combinations too.</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Shape 465"/>
          <p:cNvSpPr/>
          <p:nvPr>
            <p:ph type="sldImg"/>
          </p:nvPr>
        </p:nvSpPr>
        <p:spPr>
          <a:prstGeom prst="rect">
            <a:avLst/>
          </a:prstGeom>
        </p:spPr>
        <p:txBody>
          <a:bodyPr/>
          <a:lstStyle/>
          <a:p>
            <a:pPr/>
          </a:p>
        </p:txBody>
      </p:sp>
      <p:sp>
        <p:nvSpPr>
          <p:cNvPr id="466" name="Shape 466"/>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pPr/>
            <a:r>
              <a:t>Part of what is so neat about automating an experiment like this is that the software can automatically evaluate *many* design alternatives. For example, we could try all gradients of color from blue to green, and all gradients of size from small to large.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Shape 473"/>
          <p:cNvSpPr/>
          <p:nvPr>
            <p:ph type="sldImg"/>
          </p:nvPr>
        </p:nvSpPr>
        <p:spPr>
          <a:prstGeom prst="rect">
            <a:avLst/>
          </a:prstGeom>
        </p:spPr>
        <p:txBody>
          <a:bodyPr/>
          <a:lstStyle/>
          <a:p>
            <a:pPr/>
          </a:p>
        </p:txBody>
      </p:sp>
      <p:sp>
        <p:nvSpPr>
          <p:cNvPr id="474" name="Shape 474"/>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Just like how we can use CI and monitoring to automate reporting of KPIs, reporting results of studies like this “does the bigger button get more clicks?” can be fully automated too.</a:t>
            </a:r>
          </a:p>
          <a:p>
            <a:pPr defTabSz="457200">
              <a:lnSpc>
                <a:spcPct val="117999"/>
              </a:lnSpc>
              <a:defRPr sz="2200">
                <a:latin typeface="Helvetica Neue"/>
                <a:ea typeface="Helvetica Neue"/>
                <a:cs typeface="Helvetica Neue"/>
                <a:sym typeface="Helvetica Neue"/>
              </a:defRPr>
            </a:pPr>
            <a:r>
              <a:t>The platform takes the exposures (what variants were shown) + metrics (what we are observing) and then evaluates our KPI (in this case, number of posts). This visualization shows that there was a slight decrease in the number of posts between the control (existing condition) and the proposed changed button</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Shape 479"/>
          <p:cNvSpPr/>
          <p:nvPr>
            <p:ph type="sldImg"/>
          </p:nvPr>
        </p:nvSpPr>
        <p:spPr>
          <a:prstGeom prst="rect">
            <a:avLst/>
          </a:prstGeom>
        </p:spPr>
        <p:txBody>
          <a:bodyPr/>
          <a:lstStyle/>
          <a:p>
            <a:pPr/>
          </a:p>
        </p:txBody>
      </p:sp>
      <p:sp>
        <p:nvSpPr>
          <p:cNvPr id="480" name="Shape 480"/>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When talking about quantitative metrics, it’s extremely important to consider how rigidly we follow them. Setting KPIs for monitoring is a very good idea, but not all important metrics can be easily measured quantitatively.</a:t>
            </a:r>
          </a:p>
          <a:p>
            <a:pPr defTabSz="457200">
              <a:lnSpc>
                <a:spcPct val="117999"/>
              </a:lnSpc>
              <a:defRPr sz="2200">
                <a:latin typeface="Helvetica Neue"/>
                <a:ea typeface="Helvetica Neue"/>
                <a:cs typeface="Helvetica Neue"/>
                <a:sym typeface="Helvetica Neue"/>
              </a:defRPr>
            </a:pPr>
            <a:r>
              <a:t>Robert McNamara was secdef in the 60’s, had previously been an executive at Ford where he made quantitative metrics for each phase of production and ruthlessly optimized to improve efficiency and production. Applied similar strategy to secdef…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it is hard to quantify everything.</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Shape 484"/>
          <p:cNvSpPr/>
          <p:nvPr>
            <p:ph type="sldImg"/>
          </p:nvPr>
        </p:nvSpPr>
        <p:spPr>
          <a:prstGeom prst="rect">
            <a:avLst/>
          </a:prstGeom>
        </p:spPr>
        <p:txBody>
          <a:bodyPr/>
          <a:lstStyle/>
          <a:p>
            <a:pPr/>
          </a:p>
        </p:txBody>
      </p:sp>
      <p:sp>
        <p:nvSpPr>
          <p:cNvPr id="485" name="Shape 485"/>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 Knight capital story is definitely an interesting one, and perhaps now that we have discussed some strategies for continuous deployment, it is hopefully somewhat clearer how this enormous financial loss could have been prevented.</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t>Why, why why why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t>There were no checklists for responding to incidents, and no procedures to roll-back if needed. “If in doubt back it out” was the Facebook philosophy, and it requires a process to be in place so that it can be easily triggered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 name="Shape 67"/>
          <p:cNvSpPr/>
          <p:nvPr>
            <p:ph type="sldImg"/>
          </p:nvPr>
        </p:nvSpPr>
        <p:spPr>
          <a:prstGeom prst="rect">
            <a:avLst/>
          </a:prstGeom>
        </p:spPr>
        <p:txBody>
          <a:bodyPr/>
          <a:lstStyle/>
          <a:p>
            <a:pPr/>
          </a:p>
        </p:txBody>
      </p:sp>
      <p:sp>
        <p:nvSpPr>
          <p:cNvPr id="68" name="Shape 68"/>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CI processes are software pipelines. Recall from our discussion of software architectures that “pipeline”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Shape 87"/>
          <p:cNvSpPr/>
          <p:nvPr>
            <p:ph type="sldImg"/>
          </p:nvPr>
        </p:nvSpPr>
        <p:spPr>
          <a:prstGeom prst="rect">
            <a:avLst/>
          </a:prstGeom>
        </p:spPr>
        <p:txBody>
          <a:bodyPr/>
          <a:lstStyle/>
          <a:p>
            <a:pPr/>
          </a:p>
        </p:txBody>
      </p:sp>
      <p:sp>
        <p:nvSpPr>
          <p:cNvPr id="88" name="Shape 88"/>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pPr/>
            <a:r>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Shape 94"/>
          <p:cNvSpPr/>
          <p:nvPr>
            <p:ph type="sldImg"/>
          </p:nvPr>
        </p:nvSpPr>
        <p:spPr>
          <a:prstGeom prst="rect">
            <a:avLst/>
          </a:prstGeom>
        </p:spPr>
        <p:txBody>
          <a:bodyPr/>
          <a:lstStyle/>
          <a:p>
            <a:pPr/>
          </a:p>
        </p:txBody>
      </p:sp>
      <p:sp>
        <p:nvSpPr>
          <p:cNvPr id="95" name="Shape 95"/>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Here’s a screenshot of a continuous integration pipeline from an open source project, Facebook’s presto database.</a:t>
            </a:r>
          </a:p>
          <a:p>
            <a:pPr defTabSz="457200">
              <a:lnSpc>
                <a:spcPct val="117999"/>
              </a:lnSpc>
              <a:defRPr sz="2200">
                <a:latin typeface="Helvetica Neue"/>
                <a:ea typeface="Helvetica Neue"/>
                <a:cs typeface="Helvetica Neue"/>
                <a:sym typeface="Helvetica Neue"/>
              </a:defRPr>
            </a:pPr>
            <a:r>
              <a:t>Point out: Run on pull request, runs multiple jobs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 name="Shape 101"/>
          <p:cNvSpPr/>
          <p:nvPr>
            <p:ph type="sldImg"/>
          </p:nvPr>
        </p:nvSpPr>
        <p:spPr>
          <a:prstGeom prst="rect">
            <a:avLst/>
          </a:prstGeom>
        </p:spPr>
        <p:txBody>
          <a:bodyPr/>
          <a:lstStyle/>
          <a:p>
            <a:pPr/>
          </a:p>
        </p:txBody>
      </p:sp>
      <p:sp>
        <p:nvSpPr>
          <p:cNvPr id="102" name="Shape 102"/>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pPr/>
            <a:r>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Shape 109"/>
          <p:cNvSpPr/>
          <p:nvPr>
            <p:ph type="sldImg"/>
          </p:nvPr>
        </p:nvSpPr>
        <p:spPr>
          <a:prstGeom prst="rect">
            <a:avLst/>
          </a:prstGeom>
        </p:spPr>
        <p:txBody>
          <a:bodyPr/>
          <a:lstStyle/>
          <a:p>
            <a:pPr/>
          </a:p>
        </p:txBody>
      </p:sp>
      <p:sp>
        <p:nvSpPr>
          <p:cNvPr id="110" name="Shape 110"/>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By “Test”, we don’t just mean running Jest tests. A CI workflow consists of a set of “jobs”, which are simply scripts, in this case, written in a mix of Bash and TypeScript.</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Here is a workflow that we use to test changes in the autograder – the grader is automatically executed in a clean environment on various representative submissions</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On the left, we can see the workflow that is run every time that we push a commit to the repository that hosts the </a:t>
            </a:r>
            <a:r>
              <a:t>IP</a:t>
            </a:r>
            <a:r>
              <a:t> autograder.</a:t>
            </a:r>
          </a:p>
          <a:p>
            <a:pPr defTabSz="457200">
              <a:lnSpc>
                <a:spcPct val="117999"/>
              </a:lnSpc>
              <a:defRPr sz="2200">
                <a:latin typeface="Helvetica Neue"/>
                <a:ea typeface="Helvetica Neue"/>
                <a:cs typeface="Helvetica Neue"/>
                <a:sym typeface="Helvetica Neue"/>
              </a:defRPr>
            </a:pPr>
            <a:r>
              <a:t>This workflow is triggered on any pull request on the repo, or on any push to the branch “main” or a branch that is prefixed with “releases/”. </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There are two kinds of jobs: build, and test. Both run on our self-hosted github actions environment (runs-on), but there could be other values here to specify, say, an OS version to use.</a:t>
            </a:r>
          </a:p>
          <a:p>
            <a:pPr defTabSz="457200">
              <a:lnSpc>
                <a:spcPct val="117999"/>
              </a:lnSpc>
              <a:defRPr sz="2200">
                <a:latin typeface="Helvetica Neue"/>
                <a:ea typeface="Helvetica Neue"/>
                <a:cs typeface="Helvetica Neue"/>
                <a:sym typeface="Helvetica Neue"/>
              </a:defRPr>
            </a:pPr>
            <a:br/>
            <a:r>
              <a:t>The steps to build the project are to: 1. Check out the project, 2. setup nodeJS version 16, and 3. install it. If any of these steps fail, then the job fails, and we would see a red X in our build result.</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Then, there is a job “test”, which in this case we allow to start running immediately (no dependency on build). The test job is parametrized over an array called “submissions”, which defines various example test suites that we test the autograder on with every commit (in GitHub Actions terminology, this is called a ‘build matrix strategy’). The test step also checks out the code, and also sets up NodeJS, and then it runs the autograder. The autograder is implemented in TypeScript as a GitHub Action itself, so we invoke it by telling GitHub to use the action defined in this repository (./), passing the spectiic submission directory that should be used to execute the autograder.</a:t>
            </a:r>
          </a:p>
          <a:p>
            <a:pPr defTabSz="457200">
              <a:lnSpc>
                <a:spcPct val="117999"/>
              </a:lnSpc>
              <a:defRPr sz="2200">
                <a:latin typeface="Helvetica Neue"/>
                <a:ea typeface="Helvetica Neue"/>
                <a:cs typeface="Helvetica Neue"/>
                <a:sym typeface="Helvetica Neue"/>
              </a:defRPr>
            </a:pPr>
          </a:p>
          <a:p>
            <a:pPr defTabSz="457200">
              <a:lnSpc>
                <a:spcPct val="117999"/>
              </a:lnSpc>
              <a:defRPr sz="2200">
                <a:latin typeface="Helvetica Neue"/>
                <a:ea typeface="Helvetica Neue"/>
                <a:cs typeface="Helvetica Neue"/>
                <a:sym typeface="Helvetica Neue"/>
              </a:defRPr>
            </a:pPr>
            <a:r>
              <a:t>This workflow allows us to get very fast feedback on changes to the grading</a:t>
            </a:r>
            <a:r>
              <a:t> scripts – the grader is automatically executed in a clean environment on various representative submissions, and it can all happen in parallel.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2" name="Title Text"/>
          <p:cNvSpPr txBox="1"/>
          <p:nvPr>
            <p:ph type="title"/>
          </p:nvPr>
        </p:nvSpPr>
        <p:spPr>
          <a:prstGeom prst="rect">
            <a:avLst/>
          </a:prstGeom>
        </p:spPr>
        <p:txBody>
          <a:bodyPr/>
          <a:lstStyle/>
          <a:p>
            <a:pPr/>
            <a:r>
              <a:t>Title Text</a:t>
            </a:r>
          </a:p>
        </p:txBody>
      </p:sp>
      <p:sp>
        <p:nvSpPr>
          <p:cNvPr id="13" name="Body Level One…"/>
          <p:cNvSpPr txBox="1"/>
          <p:nvPr>
            <p:ph type="body" sz="half"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xfrm>
            <a:off x="374697" y="-953519"/>
            <a:ext cx="23730801" cy="2651128"/>
          </a:xfrm>
          <a:prstGeom prst="rect">
            <a:avLst/>
          </a:prstGeom>
        </p:spPr>
        <p:txBody>
          <a:bodyPr/>
          <a:lstStyle>
            <a:lvl1pPr>
              <a:defRPr sz="7200"/>
            </a:lvl1pPr>
          </a:lstStyle>
          <a:p>
            <a:pPr/>
            <a:r>
              <a:t>Title Text</a:t>
            </a:r>
          </a:p>
        </p:txBody>
      </p:sp>
      <p:sp>
        <p:nvSpPr>
          <p:cNvPr id="22" name="Body Level One…"/>
          <p:cNvSpPr txBox="1"/>
          <p:nvPr>
            <p:ph type="body" idx="1"/>
          </p:nvPr>
        </p:nvSpPr>
        <p:spPr>
          <a:xfrm>
            <a:off x="429699" y="1753618"/>
            <a:ext cx="23620798" cy="10208764"/>
          </a:xfrm>
          <a:prstGeom prst="rect">
            <a:avLst/>
          </a:prstGeom>
        </p:spPr>
        <p:txBody>
          <a:bodyPr/>
          <a:lstStyle>
            <a:lvl1pPr>
              <a:lnSpc>
                <a:spcPct val="100000"/>
              </a:lnSpc>
              <a:defRPr sz="4800">
                <a:latin typeface="Helvetica Neue"/>
                <a:ea typeface="Helvetica Neue"/>
                <a:cs typeface="Helvetica Neue"/>
                <a:sym typeface="Helvetica Neue"/>
              </a:defRPr>
            </a:lvl1pPr>
            <a:lvl2pPr marL="1028700" indent="-533400">
              <a:lnSpc>
                <a:spcPct val="100000"/>
              </a:lnSpc>
              <a:spcBef>
                <a:spcPts val="1000"/>
              </a:spcBef>
              <a:buSzPct val="99000"/>
              <a:buFont typeface="Arial"/>
              <a:buChar char="๏"/>
              <a:defRPr sz="3900">
                <a:latin typeface="Helvetica Neue"/>
                <a:ea typeface="Helvetica Neue"/>
                <a:cs typeface="Helvetica Neue"/>
                <a:sym typeface="Helvetica Neue"/>
              </a:defRPr>
            </a:lvl2pPr>
            <a:lvl3pPr marL="1554478" indent="-640078">
              <a:lnSpc>
                <a:spcPct val="100000"/>
              </a:lnSpc>
              <a:buSzPct val="100000"/>
              <a:buFont typeface="Arial"/>
              <a:buChar char="•"/>
              <a:defRPr sz="2400">
                <a:latin typeface="Helvetica Neue"/>
                <a:ea typeface="Helvetica Neue"/>
                <a:cs typeface="Helvetica Neue"/>
                <a:sym typeface="Helvetica Neue"/>
              </a:defRPr>
            </a:lvl3pPr>
            <a:lvl4pPr marL="2082800" indent="-711200">
              <a:lnSpc>
                <a:spcPct val="100000"/>
              </a:lnSpc>
              <a:buSzPct val="100000"/>
              <a:buFont typeface="Arial"/>
              <a:buChar char="•"/>
              <a:defRPr sz="2400">
                <a:latin typeface="Helvetica Neue"/>
                <a:ea typeface="Helvetica Neue"/>
                <a:cs typeface="Helvetica Neue"/>
                <a:sym typeface="Helvetica Neue"/>
              </a:defRPr>
            </a:lvl4pPr>
            <a:lvl5pPr marL="2540000" indent="-711200">
              <a:lnSpc>
                <a:spcPct val="100000"/>
              </a:lnSpc>
              <a:buSzPct val="100000"/>
              <a:buFont typeface="Arial"/>
              <a:buChar char="•"/>
              <a:defRPr sz="24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23" name="Straight Connector 7"/>
          <p:cNvSpPr/>
          <p:nvPr/>
        </p:nvSpPr>
        <p:spPr>
          <a:xfrm>
            <a:off x="448033" y="1560609"/>
            <a:ext cx="21031201" cy="1"/>
          </a:xfrm>
          <a:prstGeom prst="line">
            <a:avLst/>
          </a:prstGeom>
          <a:ln w="12700">
            <a:solidFill>
              <a:schemeClr val="accent1"/>
            </a:solidFill>
            <a:miter/>
          </a:ln>
        </p:spPr>
        <p:txBody>
          <a:bodyPr lIns="45718" tIns="45718" rIns="45718" bIns="45718"/>
          <a:lstStyle/>
          <a:p>
            <a:pPr/>
          </a:p>
        </p:txBody>
      </p:sp>
      <p:sp>
        <p:nvSpPr>
          <p:cNvPr id="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078520" y="1330325"/>
            <a:ext cx="21629079" cy="4775202"/>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chor="b">
            <a:normAutofit fontScale="100000" lnSpcReduction="0"/>
          </a:bodyPr>
          <a:lstStyle/>
          <a:p>
            <a:pPr/>
            <a:r>
              <a:t>Title Text</a:t>
            </a:r>
          </a:p>
        </p:txBody>
      </p:sp>
      <p:sp>
        <p:nvSpPr>
          <p:cNvPr id="3" name="Body Level One…"/>
          <p:cNvSpPr txBox="1"/>
          <p:nvPr>
            <p:ph type="body" idx="1"/>
          </p:nvPr>
        </p:nvSpPr>
        <p:spPr>
          <a:xfrm>
            <a:off x="1078520" y="6475655"/>
            <a:ext cx="20257480" cy="3311526"/>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traight Connector 7"/>
          <p:cNvSpPr/>
          <p:nvPr/>
        </p:nvSpPr>
        <p:spPr>
          <a:xfrm>
            <a:off x="1078519" y="6111554"/>
            <a:ext cx="21629080" cy="1"/>
          </a:xfrm>
          <a:prstGeom prst="line">
            <a:avLst/>
          </a:prstGeom>
          <a:ln w="12700">
            <a:solidFill>
              <a:schemeClr val="accent1"/>
            </a:solidFill>
            <a:miter/>
          </a:ln>
        </p:spPr>
        <p:txBody>
          <a:bodyPr lIns="45718" tIns="45718" rIns="45718" bIns="45718"/>
          <a:lstStyle/>
          <a:p>
            <a:pPr/>
          </a:p>
        </p:txBody>
      </p:sp>
      <p:sp>
        <p:nvSpPr>
          <p:cNvPr id="5" name="Slide Number"/>
          <p:cNvSpPr txBox="1"/>
          <p:nvPr>
            <p:ph type="sldNum" sz="quarter" idx="2"/>
          </p:nvPr>
        </p:nvSpPr>
        <p:spPr>
          <a:xfrm>
            <a:off x="22203054" y="12835871"/>
            <a:ext cx="504546" cy="483908"/>
          </a:xfrm>
          <a:prstGeom prst="rect">
            <a:avLst/>
          </a:prstGeom>
          <a:ln w="12700">
            <a:miter lim="400000"/>
          </a:ln>
        </p:spPr>
        <p:txBody>
          <a:bodyPr wrap="none" lIns="91438" tIns="91438" rIns="91438" bIns="91438" anchor="ctr">
            <a:spAutoFit/>
          </a:bodyPr>
          <a:lstStyle>
            <a:lvl1pPr algn="r">
              <a:defRPr sz="2400">
                <a:solidFill>
                  <a:srgbClr val="888888"/>
                </a:solidFill>
                <a:latin typeface="+mn-lt"/>
                <a:ea typeface="+mn-ea"/>
                <a:cs typeface="+mn-cs"/>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Lst>
  <p:transition xmlns:p14="http://schemas.microsoft.com/office/powerpoint/2010/main" spd="med" advClick="1"/>
  <p:txStyles>
    <p:titleStyle>
      <a:lvl1pPr marL="0" marR="0" indent="0" algn="l" defTabSz="1828800" rtl="0" latinLnBrk="0">
        <a:lnSpc>
          <a:spcPct val="90000"/>
        </a:lnSpc>
        <a:spcBef>
          <a:spcPts val="0"/>
        </a:spcBef>
        <a:spcAft>
          <a:spcPts val="0"/>
        </a:spcAft>
        <a:buClrTx/>
        <a:buSzTx/>
        <a:buFontTx/>
        <a:buNone/>
        <a:tabLst/>
        <a:defRPr b="0" baseline="0" cap="none" i="0" spc="0" strike="noStrike" sz="6400" u="none">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b="0" baseline="0" cap="none" i="0" spc="0" strike="noStrike" sz="6400" u="none">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b="0" baseline="0" cap="none" i="0" spc="0" strike="noStrike" sz="6400" u="none">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b="0" baseline="0" cap="none" i="0" spc="0" strike="noStrike" sz="6400" u="none">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b="0" baseline="0" cap="none" i="0" spc="0" strike="noStrike" sz="6400" u="none">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b="0" baseline="0" cap="none" i="0" spc="0" strike="noStrike" sz="6400" u="none">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b="0" baseline="0" cap="none" i="0" spc="0" strike="noStrike" sz="6400" u="none">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b="0" baseline="0" cap="none" i="0" spc="0" strike="noStrike" sz="6400" u="none">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b="0" baseline="0" cap="none" i="0" spc="0" strike="noStrike" sz="6400" u="none">
          <a:solidFill>
            <a:srgbClr val="0070C0"/>
          </a:solidFill>
          <a:uFillTx/>
          <a:latin typeface="Verdana"/>
          <a:ea typeface="Verdana"/>
          <a:cs typeface="Verdana"/>
          <a:sym typeface="Verdana"/>
        </a:defRPr>
      </a:lvl9pPr>
    </p:titleStyle>
    <p:bodyStyle>
      <a:lvl1pPr marL="0" marR="0" indent="0" algn="l" defTabSz="1828800" rtl="0" latinLnBrk="0">
        <a:lnSpc>
          <a:spcPct val="90000"/>
        </a:lnSpc>
        <a:spcBef>
          <a:spcPts val="2000"/>
        </a:spcBef>
        <a:spcAft>
          <a:spcPts val="0"/>
        </a:spcAft>
        <a:buClrTx/>
        <a:buSzTx/>
        <a:buFontTx/>
        <a:buNone/>
        <a:tabLst/>
        <a:defRPr b="0" baseline="0" cap="none" i="0" spc="0" strike="noStrike" sz="5600" u="none">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b="0" baseline="0" cap="none" i="0" spc="0" strike="noStrike" sz="5600" u="none">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b="0" baseline="0" cap="none" i="0" spc="0" strike="noStrike" sz="5600" u="none">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b="0" baseline="0" cap="none" i="0" spc="0" strike="noStrike" sz="5600" u="none">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b="0" baseline="0" cap="none" i="0" spc="0" strike="noStrike" sz="5600" u="none">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b="0" baseline="0" cap="none" i="0" spc="0" strike="noStrike" sz="5600" u="none">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b="0" baseline="0" cap="none" i="0" spc="0" strike="noStrike" sz="5600" u="none">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b="0" baseline="0" cap="none" i="0" spc="0" strike="noStrike" sz="5600" u="none">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b="0" baseline="0" cap="none" i="0" spc="0" strike="noStrike" sz="5600" u="none">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1pPr>
      <a:lvl2pPr marL="0" marR="0" indent="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2pPr>
      <a:lvl3pPr marL="0" marR="0" indent="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3pPr>
      <a:lvl4pPr marL="0" marR="0" indent="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4pPr>
      <a:lvl5pPr marL="0" marR="0" indent="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5pPr>
      <a:lvl6pPr marL="0" marR="0" indent="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6pPr>
      <a:lvl7pPr marL="0" marR="0" indent="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7pPr>
      <a:lvl8pPr marL="0" marR="0" indent="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8pPr>
      <a:lvl9pPr marL="0" marR="0" indent="0" algn="r" defTabSz="1828800" rtl="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creativecommons.org/licenses/by-sa/4.0/"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hyperlink" Target="https://travis-ci.com/github/prestodb/presto"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hyperlink" Target="https://github.com/neu-se/CONFETTI/actions" TargetMode="External"/><Relationship Id="rId5" Type="http://schemas.openxmlformats.org/officeDocument/2006/relationships/image" Target="../media/image1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hyperlink" Target="https://github.com/neu-se/CONFETTI/actions"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chart" Target="../charts/chart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hyperlink" Target="https://www.henricodolfing.com/2019/06/project-failure-case-study-knight-capital.html" TargetMode="Externa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jpeg"/><Relationship Id="rId4" Type="http://schemas.openxmlformats.org/officeDocument/2006/relationships/hyperlink" Target="https://www.fastcompany.com/3047642/do-the-simple-thing-first-the-engineering-behind-instagram" TargetMode="External"/><Relationship Id="rId5" Type="http://schemas.openxmlformats.org/officeDocument/2006/relationships/image" Target="../media/image20.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tif"/><Relationship Id="rId4" Type="http://schemas.openxmlformats.org/officeDocument/2006/relationships/hyperlink" Target="https://engineering.fb.com/2017/08/31/web/rapid-release-at-massive-scale/"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jpeg"/><Relationship Id="rId4" Type="http://schemas.openxmlformats.org/officeDocument/2006/relationships/hyperlink" Target="https://engineering.fb.com/2017/08/31/web/rapid-release-at-massive-scale/" TargetMode="External"/></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png"/><Relationship Id="rId4" Type="http://schemas.openxmlformats.org/officeDocument/2006/relationships/image" Target="../media/image24.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6.png"/><Relationship Id="rId4" Type="http://schemas.openxmlformats.org/officeDocument/2006/relationships/hyperlink" Target="https://www.youtube.com/watch?v=qyzymLlj9ag" TargetMode="External"/></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7.tif"/></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github.com/facebook/planout" TargetMode="External"/><Relationship Id="rId4" Type="http://schemas.openxmlformats.org/officeDocument/2006/relationships/hyperlink" Target="https://www.slideshare.net/optimizely/opti-con-2014-automated-experimentation-at-scale" TargetMode="External"/><Relationship Id="rId5" Type="http://schemas.openxmlformats.org/officeDocument/2006/relationships/image" Target="../media/image27.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github.com/facebook/planout" TargetMode="External"/><Relationship Id="rId4" Type="http://schemas.openxmlformats.org/officeDocument/2006/relationships/hyperlink" Target="https://www.slideshare.net/optimizely/opti-con-2014-automated-experimentation-at-scale" TargetMode="External"/><Relationship Id="rId5" Type="http://schemas.openxmlformats.org/officeDocument/2006/relationships/image" Target="../media/image2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chart" Target="../charts/chart1.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github.com/facebook/planout" TargetMode="External"/><Relationship Id="rId4" Type="http://schemas.openxmlformats.org/officeDocument/2006/relationships/hyperlink" Target="https://www.slideshare.net/optimizely/opti-con-2014-automated-experimentation-at-scale" TargetMode="External"/><Relationship Id="rId5" Type="http://schemas.openxmlformats.org/officeDocument/2006/relationships/image" Target="../media/image29.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github.com/facebook/planout" TargetMode="External"/><Relationship Id="rId4" Type="http://schemas.openxmlformats.org/officeDocument/2006/relationships/hyperlink" Target="https://www.slideshare.net/optimizely/opti-con-2014-automated-experimentation-at-scale" TargetMode="External"/><Relationship Id="rId5" Type="http://schemas.openxmlformats.org/officeDocument/2006/relationships/image" Target="../media/image30.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jpeg"/></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tif"/><Relationship Id="rId5" Type="http://schemas.openxmlformats.org/officeDocument/2006/relationships/image" Target="../media/image2.tif"/><Relationship Id="rId6" Type="http://schemas.openxmlformats.org/officeDocument/2006/relationships/image" Target="../media/image3.tif"/><Relationship Id="rId7" Type="http://schemas.openxmlformats.org/officeDocument/2006/relationships/image" Target="../media/image4.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hyperlink" Target="https://travis-ci.com/github/prestodb/presto"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 name="CS 4530 &amp; CS 5500…"/>
          <p:cNvSpPr txBox="1"/>
          <p:nvPr>
            <p:ph type="ctrTitle"/>
          </p:nvPr>
        </p:nvSpPr>
        <p:spPr>
          <a:prstGeom prst="rect">
            <a:avLst/>
          </a:prstGeom>
        </p:spPr>
        <p:txBody>
          <a:bodyPr/>
          <a:lstStyle/>
          <a:p>
            <a:pPr/>
            <a:r>
              <a:t>CS 4530 Software Engineering</a:t>
            </a:r>
          </a:p>
          <a:p>
            <a:pPr/>
          </a:p>
          <a:p>
            <a:pPr/>
            <a:r>
              <a:t>Module 14: Continuous Development Processes</a:t>
            </a:r>
          </a:p>
        </p:txBody>
      </p:sp>
      <p:sp>
        <p:nvSpPr>
          <p:cNvPr id="34" name="Jonathan Bell, John Boyland, Mitch Wand…"/>
          <p:cNvSpPr txBox="1"/>
          <p:nvPr>
            <p:ph type="subTitle" sz="half" idx="1"/>
          </p:nvPr>
        </p:nvSpPr>
        <p:spPr>
          <a:xfrm>
            <a:off x="979799" y="10069086"/>
            <a:ext cx="20257481" cy="3311526"/>
          </a:xfrm>
          <a:prstGeom prst="rect">
            <a:avLst/>
          </a:prstGeom>
        </p:spPr>
        <p:txBody>
          <a:bodyPr/>
          <a:lstStyle/>
          <a:p>
            <a:pPr>
              <a:defRPr sz="3100"/>
            </a:pPr>
          </a:p>
          <a:p>
            <a:pPr>
              <a:defRPr sz="3100"/>
            </a:pPr>
            <a:r>
              <a:t>Khoury College of Computer Sciences</a:t>
            </a:r>
            <a:br/>
            <a:r>
              <a:t>© 2022 released under </a:t>
            </a:r>
            <a:r>
              <a:rPr>
                <a:hlinkClick r:id="rId2" invalidUrl="" action="" tgtFrame="" tooltip="" history="1" highlightClick="0" endSnd="0"/>
              </a:rPr>
              <a:t>CC BY-SA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Example CI Pipeline - TravisCI"/>
          <p:cNvSpPr txBox="1"/>
          <p:nvPr>
            <p:ph type="title"/>
          </p:nvPr>
        </p:nvSpPr>
        <p:spPr>
          <a:prstGeom prst="rect">
            <a:avLst/>
          </a:prstGeom>
        </p:spPr>
        <p:txBody>
          <a:bodyPr/>
          <a:lstStyle/>
          <a:p>
            <a:pPr/>
            <a:r>
              <a:t>Example CI Pipeline - TravisCI</a:t>
            </a:r>
          </a:p>
        </p:txBody>
      </p:sp>
      <p:sp>
        <p:nvSpPr>
          <p:cNvPr id="98" name="At a glance, see history of build"/>
          <p:cNvSpPr txBox="1"/>
          <p:nvPr>
            <p:ph type="body" idx="1"/>
          </p:nvPr>
        </p:nvSpPr>
        <p:spPr>
          <a:prstGeom prst="rect">
            <a:avLst/>
          </a:prstGeom>
        </p:spPr>
        <p:txBody>
          <a:bodyPr/>
          <a:lstStyle/>
          <a:p>
            <a:pPr/>
            <a:r>
              <a:t>At a glance, see history of build</a:t>
            </a:r>
          </a:p>
        </p:txBody>
      </p:sp>
      <p:pic>
        <p:nvPicPr>
          <p:cNvPr id="99" name="Image" descr="Image"/>
          <p:cNvPicPr>
            <a:picLocks noChangeAspect="1"/>
          </p:cNvPicPr>
          <p:nvPr/>
        </p:nvPicPr>
        <p:blipFill>
          <a:blip r:embed="rId3">
            <a:extLst/>
          </a:blip>
          <a:stretch>
            <a:fillRect/>
          </a:stretch>
        </p:blipFill>
        <p:spPr>
          <a:xfrm>
            <a:off x="3097396" y="2415253"/>
            <a:ext cx="19162854" cy="15688671"/>
          </a:xfrm>
          <a:prstGeom prst="rect">
            <a:avLst/>
          </a:prstGeom>
          <a:ln w="12700">
            <a:miter lim="400000"/>
          </a:ln>
        </p:spPr>
      </p:pic>
      <p:sp>
        <p:nvSpPr>
          <p:cNvPr id="100" name="https://travis-ci.com/github/prestodb/presto"/>
          <p:cNvSpPr txBox="1"/>
          <p:nvPr/>
        </p:nvSpPr>
        <p:spPr>
          <a:xfrm>
            <a:off x="18142931" y="13170487"/>
            <a:ext cx="620024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4" invalidUrl="" action="" tgtFrame="" tooltip="" history="1" highlightClick="0" endSnd="0"/>
              </a:rPr>
              <a:t>https://travis-ci.com/github/prestodb/presto</a:t>
            </a:r>
            <a:r>
              <a:rPr u="none">
                <a:solidFill>
                  <a:srgbClr val="5E5E5E"/>
                </a:solidFill>
                <a:uFillTx/>
              </a:rPr>
              <a:t>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Title 1"/>
          <p:cNvSpPr txBox="1"/>
          <p:nvPr>
            <p:ph type="title"/>
          </p:nvPr>
        </p:nvSpPr>
        <p:spPr>
          <a:prstGeom prst="rect">
            <a:avLst/>
          </a:prstGeom>
        </p:spPr>
        <p:txBody>
          <a:bodyPr/>
          <a:lstStyle/>
          <a:p>
            <a:pPr/>
            <a:r>
              <a:t>CI In Practice: autograder</a:t>
            </a:r>
          </a:p>
        </p:txBody>
      </p:sp>
      <p:sp>
        <p:nvSpPr>
          <p:cNvPr id="105" name="TextBox 8"/>
          <p:cNvSpPr txBox="1"/>
          <p:nvPr/>
        </p:nvSpPr>
        <p:spPr>
          <a:xfrm>
            <a:off x="697831" y="2789931"/>
            <a:ext cx="16615611" cy="10010139"/>
          </a:xfrm>
          <a:prstGeom prst="rect">
            <a:avLst/>
          </a:prstGeom>
          <a:ln w="12700">
            <a:solidFill>
              <a:srgbClr val="00A2FF"/>
            </a:solidFill>
            <a:miter lim="400000"/>
          </a:ln>
          <a:extLst>
            <a:ext uri="{C572A759-6A51-4108-AA02-DFA0A04FC94B}">
              <ma14:wrappingTextBoxFlag xmlns:ma14="http://schemas.microsoft.com/office/mac/drawingml/2011/main" val="1"/>
            </a:ext>
          </a:extLst>
        </p:spPr>
        <p:txBody>
          <a:bodyPr lIns="45718" tIns="45718" rIns="45718" bIns="45718">
            <a:spAutoFit/>
          </a:bodyPr>
          <a:lstStyle/>
          <a:p>
            <a:pPr defTabSz="2438337">
              <a:defRPr b="1" sz="2200">
                <a:solidFill>
                  <a:srgbClr val="00006D"/>
                </a:solidFill>
                <a:latin typeface="Courier"/>
                <a:ea typeface="Courier"/>
                <a:cs typeface="Courier"/>
                <a:sym typeface="Courier"/>
              </a:defRPr>
            </a:pPr>
            <a:r>
              <a:t>name</a:t>
            </a:r>
            <a:r>
              <a:rPr b="0">
                <a:solidFill>
                  <a:srgbClr val="000000"/>
                </a:solidFill>
              </a:rPr>
              <a:t>: </a:t>
            </a:r>
            <a:r>
              <a:rPr>
                <a:solidFill>
                  <a:srgbClr val="0F7003"/>
                </a:solidFill>
              </a:rPr>
              <a:t>'Build and Test the Grader'</a:t>
            </a:r>
          </a:p>
          <a:p>
            <a:pPr defTabSz="2438337">
              <a:defRPr b="1" sz="2200">
                <a:solidFill>
                  <a:srgbClr val="00006D"/>
                </a:solidFill>
                <a:latin typeface="Courier"/>
                <a:ea typeface="Courier"/>
                <a:cs typeface="Courier"/>
                <a:sym typeface="Courier"/>
              </a:defRPr>
            </a:pPr>
            <a:r>
              <a:t>on</a:t>
            </a:r>
            <a:r>
              <a:rPr b="0">
                <a:solidFill>
                  <a:srgbClr val="000000"/>
                </a:solidFill>
              </a:rPr>
              <a:t>: </a:t>
            </a:r>
            <a:r>
              <a:rPr b="0" i="1">
                <a:solidFill>
                  <a:srgbClr val="6D6D6D"/>
                </a:solidFill>
              </a:rPr>
              <a:t># rebuild any PRs and main branch changes</a:t>
            </a:r>
            <a:endParaRPr>
              <a:solidFill>
                <a:srgbClr val="6D6D6D"/>
              </a:solidFill>
            </a:endParaRPr>
          </a:p>
          <a:p>
            <a:pPr defTabSz="2438337">
              <a:defRPr i="1" sz="2200">
                <a:solidFill>
                  <a:srgbClr val="6D6D6D"/>
                </a:solidFill>
                <a:latin typeface="Courier"/>
                <a:ea typeface="Courier"/>
                <a:cs typeface="Courier"/>
                <a:sym typeface="Courier"/>
              </a:defRPr>
            </a:pPr>
            <a:r>
              <a:t>  </a:t>
            </a:r>
            <a:r>
              <a:rPr b="1" i="0">
                <a:solidFill>
                  <a:srgbClr val="00006D"/>
                </a:solidFill>
              </a:rPr>
              <a:t>pull_request</a:t>
            </a:r>
            <a:r>
              <a:rPr i="0">
                <a:solidFill>
                  <a:srgbClr val="000000"/>
                </a:solidFill>
              </a:rP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push</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branches</a:t>
            </a:r>
            <a:r>
              <a:t>:</a:t>
            </a:r>
            <a:endParaRPr>
              <a:solidFill>
                <a:srgbClr val="00006D"/>
              </a:solidFill>
            </a:endParaRPr>
          </a:p>
          <a:p>
            <a:pPr defTabSz="2438337">
              <a:defRPr sz="2200">
                <a:latin typeface="Courier"/>
                <a:ea typeface="Courier"/>
                <a:cs typeface="Courier"/>
                <a:sym typeface="Courier"/>
              </a:defRPr>
            </a:pPr>
            <a:r>
              <a:t>      - main</a:t>
            </a:r>
          </a:p>
          <a:p>
            <a:pPr defTabSz="2438337">
              <a:defRPr sz="2200">
                <a:latin typeface="Courier"/>
                <a:ea typeface="Courier"/>
                <a:cs typeface="Courier"/>
                <a:sym typeface="Courier"/>
              </a:defRPr>
            </a:pPr>
            <a:r>
              <a:t>      - </a:t>
            </a:r>
            <a:r>
              <a:rPr b="1">
                <a:solidFill>
                  <a:srgbClr val="0F7003"/>
                </a:solidFill>
              </a:rPr>
              <a:t>'releases/*'</a:t>
            </a:r>
            <a:endParaRPr>
              <a:solidFill>
                <a:srgbClr val="0F7003"/>
              </a:solidFill>
            </a:endParaRPr>
          </a:p>
          <a:p>
            <a:pPr defTabSz="2438337">
              <a:defRPr b="1" sz="2200">
                <a:solidFill>
                  <a:srgbClr val="00006D"/>
                </a:solidFill>
                <a:latin typeface="Courier"/>
                <a:ea typeface="Courier"/>
                <a:cs typeface="Courier"/>
                <a:sym typeface="Courier"/>
              </a:defRPr>
            </a:pPr>
            <a:r>
              <a:t>jobs</a:t>
            </a:r>
            <a:r>
              <a:rPr b="0">
                <a:solidFill>
                  <a:srgbClr val="000000"/>
                </a:solidFill>
              </a:rPr>
              <a:t>:</a:t>
            </a:r>
          </a:p>
          <a:p>
            <a:pPr defTabSz="2438337">
              <a:defRPr sz="2200">
                <a:latin typeface="Courier"/>
                <a:ea typeface="Courier"/>
                <a:cs typeface="Courier"/>
                <a:sym typeface="Courier"/>
              </a:defRPr>
            </a:pPr>
            <a:r>
              <a:t>  </a:t>
            </a:r>
            <a:r>
              <a:rPr b="1">
                <a:solidFill>
                  <a:srgbClr val="00006D"/>
                </a:solidFill>
              </a:rPr>
              <a:t>build</a:t>
            </a:r>
            <a:r>
              <a:t>:</a:t>
            </a:r>
            <a:endParaRPr>
              <a:solidFill>
                <a:srgbClr val="6D6D6D"/>
              </a:solidFill>
            </a:endParaRPr>
          </a:p>
          <a:p>
            <a:pPr defTabSz="2438337">
              <a:defRPr i="1" sz="2200">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b="1" sz="2200">
                <a:solidFill>
                  <a:srgbClr val="0F7003"/>
                </a:solidFill>
                <a:latin typeface="Courier"/>
                <a:ea typeface="Courier"/>
                <a:cs typeface="Courier"/>
                <a:sym typeface="Courier"/>
              </a:defRPr>
            </a:pPr>
            <a:r>
              <a:t>      </a:t>
            </a:r>
            <a:r>
              <a:rPr b="0">
                <a:solidFill>
                  <a:srgbClr val="000000"/>
                </a:solidFill>
              </a:rPr>
              <a:t>- </a:t>
            </a:r>
            <a:r>
              <a:rPr>
                <a:solidFill>
                  <a:srgbClr val="00006D"/>
                </a:solidFill>
              </a:rPr>
              <a:t>run</a:t>
            </a:r>
            <a:r>
              <a:rPr b="0">
                <a:solidFill>
                  <a:srgbClr val="000000"/>
                </a:solidFill>
              </a:rPr>
              <a:t>: |</a:t>
            </a:r>
          </a:p>
          <a:p>
            <a:pPr defTabSz="2438337">
              <a:defRPr sz="2200">
                <a:latin typeface="Courier"/>
                <a:ea typeface="Courier"/>
                <a:cs typeface="Courier"/>
                <a:sym typeface="Courier"/>
              </a:defRPr>
            </a:pPr>
            <a:r>
              <a:t>          npm install</a:t>
            </a:r>
          </a:p>
          <a:p>
            <a:pPr defTabSz="2438337">
              <a:defRPr sz="2200">
                <a:latin typeface="Courier"/>
                <a:ea typeface="Courier"/>
                <a:cs typeface="Courier"/>
                <a:sym typeface="Courier"/>
              </a:defRPr>
            </a:pPr>
            <a:r>
              <a:t>  </a:t>
            </a:r>
            <a:r>
              <a:rPr b="1">
                <a:solidFill>
                  <a:srgbClr val="00006D"/>
                </a:solidFill>
              </a:rPr>
              <a:t>test</a:t>
            </a:r>
            <a:r>
              <a:t>:</a:t>
            </a:r>
            <a:endParaRPr>
              <a:solidFill>
                <a:srgbClr val="6D6D6D"/>
              </a:solidFill>
            </a:endParaRPr>
          </a:p>
          <a:p>
            <a:pPr defTabSz="2438337">
              <a:defRPr i="1" sz="2200">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strategy</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matrix</a:t>
            </a:r>
            <a:r>
              <a:t>:</a:t>
            </a:r>
          </a:p>
          <a:p>
            <a:pPr defTabSz="2438337">
              <a:defRPr sz="2200">
                <a:latin typeface="Courier"/>
                <a:ea typeface="Courier"/>
                <a:cs typeface="Courier"/>
                <a:sym typeface="Courier"/>
              </a:defRPr>
            </a:pPr>
            <a:r>
              <a:t>        </a:t>
            </a:r>
            <a:r>
              <a:rPr b="1">
                <a:solidFill>
                  <a:srgbClr val="00006D"/>
                </a:solidFill>
              </a:rPr>
              <a:t>submission</a:t>
            </a:r>
            <a:r>
              <a:t>: [a, b, c, ts-ignore, linting-error, non-green-tests, empty]</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b="1" sz="2200">
                <a:solidFill>
                  <a:srgbClr val="0F7003"/>
                </a:solidFill>
                <a:latin typeface="Courier"/>
                <a:ea typeface="Courier"/>
                <a:cs typeface="Courier"/>
                <a:sym typeface="Courier"/>
              </a:defRPr>
            </a:pPr>
            <a:r>
              <a:t>      </a:t>
            </a:r>
            <a:r>
              <a:rPr b="0">
                <a:solidFill>
                  <a:srgbClr val="000000"/>
                </a:solidFill>
              </a:rPr>
              <a:t>- </a:t>
            </a:r>
            <a:r>
              <a:rPr>
                <a:solidFill>
                  <a:srgbClr val="00006D"/>
                </a:solidFill>
              </a:rPr>
              <a:t>uses</a:t>
            </a:r>
            <a:r>
              <a:rPr b="0">
                <a:solidFill>
                  <a:srgbClr val="000000"/>
                </a:solidFill>
              </a:rPr>
              <a:t>: ./</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submission-directory</a:t>
            </a:r>
            <a:r>
              <a:t>: solutions/${{ matrix.submission }}</a:t>
            </a:r>
          </a:p>
        </p:txBody>
      </p:sp>
      <p:pic>
        <p:nvPicPr>
          <p:cNvPr id="106" name="Picture 9" descr="Picture 9"/>
          <p:cNvPicPr>
            <a:picLocks noChangeAspect="1"/>
          </p:cNvPicPr>
          <p:nvPr/>
        </p:nvPicPr>
        <p:blipFill>
          <a:blip r:embed="rId3">
            <a:extLst/>
          </a:blip>
          <a:stretch>
            <a:fillRect/>
          </a:stretch>
        </p:blipFill>
        <p:spPr>
          <a:xfrm>
            <a:off x="17394527" y="3038974"/>
            <a:ext cx="5870873" cy="9882942"/>
          </a:xfrm>
          <a:prstGeom prst="rect">
            <a:avLst/>
          </a:prstGeom>
          <a:ln w="12700">
            <a:miter lim="400000"/>
          </a:ln>
        </p:spPr>
      </p:pic>
      <p:sp>
        <p:nvSpPr>
          <p:cNvPr id="107" name="TextBox 10"/>
          <p:cNvSpPr txBox="1"/>
          <p:nvPr/>
        </p:nvSpPr>
        <p:spPr>
          <a:xfrm>
            <a:off x="503399" y="2295948"/>
            <a:ext cx="3517089" cy="461367"/>
          </a:xfrm>
          <a:prstGeom prst="rect">
            <a:avLst/>
          </a:prstGeom>
          <a:solidFill>
            <a:srgbClr val="FFF7D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pPr/>
            <a:r>
              <a:t>test.yml (CI workflow file)</a:t>
            </a:r>
          </a:p>
        </p:txBody>
      </p:sp>
      <p:sp>
        <p:nvSpPr>
          <p:cNvPr id="108" name="TextBox 11"/>
          <p:cNvSpPr txBox="1"/>
          <p:nvPr/>
        </p:nvSpPr>
        <p:spPr>
          <a:xfrm>
            <a:off x="17545783" y="2568664"/>
            <a:ext cx="3281173" cy="461367"/>
          </a:xfrm>
          <a:prstGeom prst="rect">
            <a:avLst/>
          </a:prstGeom>
          <a:solidFill>
            <a:srgbClr val="FFF7D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pPr/>
            <a:r>
              <a:t>GitHub Actions Results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Attributes of Effective CI Processes"/>
          <p:cNvSpPr txBox="1"/>
          <p:nvPr>
            <p:ph type="title"/>
          </p:nvPr>
        </p:nvSpPr>
        <p:spPr>
          <a:prstGeom prst="rect">
            <a:avLst/>
          </a:prstGeom>
        </p:spPr>
        <p:txBody>
          <a:bodyPr/>
          <a:lstStyle/>
          <a:p>
            <a:pPr/>
            <a:r>
              <a:t>Attributes of effective CI processes</a:t>
            </a:r>
          </a:p>
        </p:txBody>
      </p:sp>
      <p:sp>
        <p:nvSpPr>
          <p:cNvPr id="113" name="Slide Subtitle"/>
          <p:cNvSpPr txBox="1"/>
          <p:nvPr>
            <p:ph type="body" idx="1"/>
          </p:nvPr>
        </p:nvSpPr>
        <p:spPr>
          <a:prstGeom prst="rect">
            <a:avLst/>
          </a:prstGeom>
        </p:spPr>
        <p:txBody>
          <a:bodyPr/>
          <a:lstStyle/>
          <a:p>
            <a:pPr/>
            <a:r>
              <a:t>Do not allow builds to remain broken for a long time</a:t>
            </a:r>
          </a:p>
          <a:p>
            <a:pPr/>
            <a:r>
              <a:t>CI should run for every change</a:t>
            </a:r>
          </a:p>
          <a:p>
            <a:pPr/>
            <a:r>
              <a:t>CI should be fast, providing feedback within minutes or hours</a:t>
            </a:r>
          </a:p>
          <a:p>
            <a:pPr/>
            <a:r>
              <a:t>CI should not completely replace pre-commit testing</a:t>
            </a:r>
          </a:p>
        </p:txBody>
      </p:sp>
      <p:pic>
        <p:nvPicPr>
          <p:cNvPr id="114" name="Image" descr="Image"/>
          <p:cNvPicPr>
            <a:picLocks noChangeAspect="1"/>
          </p:cNvPicPr>
          <p:nvPr/>
        </p:nvPicPr>
        <p:blipFill>
          <a:blip r:embed="rId2">
            <a:extLst/>
          </a:blip>
          <a:srcRect l="0" t="0" r="27608" b="0"/>
          <a:stretch>
            <a:fillRect/>
          </a:stretch>
        </p:blipFill>
        <p:spPr>
          <a:xfrm>
            <a:off x="15698440" y="9175911"/>
            <a:ext cx="8111771" cy="4267568"/>
          </a:xfrm>
          <a:prstGeom prst="rect">
            <a:avLst/>
          </a:prstGeom>
          <a:ln w="12700">
            <a:miter lim="400000"/>
          </a:ln>
        </p:spPr>
      </p:pic>
      <p:pic>
        <p:nvPicPr>
          <p:cNvPr id="115" name="Image" descr="Image"/>
          <p:cNvPicPr>
            <a:picLocks noChangeAspect="1"/>
          </p:cNvPicPr>
          <p:nvPr/>
        </p:nvPicPr>
        <p:blipFill>
          <a:blip r:embed="rId3">
            <a:extLst/>
          </a:blip>
          <a:stretch>
            <a:fillRect/>
          </a:stretch>
        </p:blipFill>
        <p:spPr>
          <a:xfrm>
            <a:off x="15685698" y="3588992"/>
            <a:ext cx="8137139" cy="4705255"/>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How do we apply continuous integration?"/>
          <p:cNvSpPr txBox="1"/>
          <p:nvPr>
            <p:ph type="title"/>
          </p:nvPr>
        </p:nvSpPr>
        <p:spPr>
          <a:prstGeom prst="rect">
            <a:avLst/>
          </a:prstGeom>
        </p:spPr>
        <p:txBody>
          <a:bodyPr/>
          <a:lstStyle/>
          <a:p>
            <a:pPr/>
            <a:r>
              <a:t>How do we apply continuous integration?</a:t>
            </a:r>
          </a:p>
        </p:txBody>
      </p:sp>
      <p:sp>
        <p:nvSpPr>
          <p:cNvPr id="118" name="Testing the right things at the right time"/>
          <p:cNvSpPr txBox="1"/>
          <p:nvPr>
            <p:ph type="body" idx="1"/>
          </p:nvPr>
        </p:nvSpPr>
        <p:spPr>
          <a:prstGeom prst="rect">
            <a:avLst/>
          </a:prstGeom>
        </p:spPr>
        <p:txBody>
          <a:bodyPr/>
          <a:lstStyle/>
          <a:p>
            <a:pPr/>
            <a:r>
              <a:t>Testing the right things at the right time</a:t>
            </a:r>
          </a:p>
          <a:p>
            <a:pPr lvl="1"/>
            <a:r>
              <a:t>Do we integrate changes immediately, or do a pre-commit test?</a:t>
            </a:r>
          </a:p>
          <a:p>
            <a:pPr lvl="1"/>
            <a:r>
              <a:t>Which tests do we run when we integrate?</a:t>
            </a:r>
          </a:p>
          <a:p>
            <a:pPr lvl="1"/>
            <a:r>
              <a:t>How do we compose the system under test at each point?</a:t>
            </a:r>
          </a:p>
        </p:txBody>
      </p:sp>
      <p:grpSp>
        <p:nvGrpSpPr>
          <p:cNvPr id="141" name="Group"/>
          <p:cNvGrpSpPr/>
          <p:nvPr/>
        </p:nvGrpSpPr>
        <p:grpSpPr>
          <a:xfrm>
            <a:off x="5267219" y="9369527"/>
            <a:ext cx="13849561" cy="2144060"/>
            <a:chOff x="-2" y="-1"/>
            <a:chExt cx="13849560" cy="2144059"/>
          </a:xfrm>
        </p:grpSpPr>
        <p:grpSp>
          <p:nvGrpSpPr>
            <p:cNvPr id="121" name="Facebook.com"/>
            <p:cNvGrpSpPr/>
            <p:nvPr/>
          </p:nvGrpSpPr>
          <p:grpSpPr>
            <a:xfrm>
              <a:off x="-3" y="-2"/>
              <a:ext cx="13849562" cy="2144060"/>
              <a:chOff x="-1" y="0"/>
              <a:chExt cx="13849560" cy="2144059"/>
            </a:xfrm>
          </p:grpSpPr>
          <p:sp>
            <p:nvSpPr>
              <p:cNvPr id="119" name="Rectangle"/>
              <p:cNvSpPr/>
              <p:nvPr/>
            </p:nvSpPr>
            <p:spPr>
              <a:xfrm>
                <a:off x="-1" y="-1"/>
                <a:ext cx="13849560" cy="2144060"/>
              </a:xfrm>
              <a:prstGeom prst="rect">
                <a:avLst/>
              </a:prstGeom>
              <a:solidFill>
                <a:srgbClr val="4982C6"/>
              </a:solidFill>
              <a:ln w="12700" cap="flat">
                <a:noFill/>
                <a:miter lim="400000"/>
              </a:ln>
              <a:effectLst/>
            </p:spPr>
            <p:txBody>
              <a:bodyPr wrap="square" lIns="50800" tIns="50800" rIns="50800" bIns="50800" numCol="1" anchor="t">
                <a:noAutofit/>
              </a:bodyPr>
              <a:lstStyle/>
              <a:p>
                <a:pPr defTabSz="821529">
                  <a:defRPr sz="3000">
                    <a:latin typeface="Helvetica Neue Medium"/>
                    <a:ea typeface="Helvetica Neue Medium"/>
                    <a:cs typeface="Helvetica Neue Medium"/>
                    <a:sym typeface="Helvetica Neue Medium"/>
                  </a:defRPr>
                </a:pPr>
              </a:p>
            </p:txBody>
          </p:sp>
          <p:sp>
            <p:nvSpPr>
              <p:cNvPr id="120" name="My Social Network App"/>
              <p:cNvSpPr/>
              <p:nvPr/>
            </p:nvSpPr>
            <p:spPr>
              <a:xfrm>
                <a:off x="-2" y="-1"/>
                <a:ext cx="13740942"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4" tIns="71434" rIns="71434" bIns="71434" numCol="1" anchor="t">
                <a:spAutoFit/>
              </a:bodyPr>
              <a:lstStyle>
                <a:lvl1pPr defTabSz="821529">
                  <a:defRPr sz="3000">
                    <a:latin typeface="Helvetica Neue Medium"/>
                    <a:ea typeface="Helvetica Neue Medium"/>
                    <a:cs typeface="Helvetica Neue Medium"/>
                    <a:sym typeface="Helvetica Neue Medium"/>
                  </a:defRPr>
                </a:lvl1pPr>
              </a:lstStyle>
              <a:p>
                <a:pPr/>
                <a:r>
                  <a:t>My Social Network App</a:t>
                </a:r>
              </a:p>
            </p:txBody>
          </p:sp>
        </p:grpSp>
        <p:grpSp>
          <p:nvGrpSpPr>
            <p:cNvPr id="124" name="Cache Check"/>
            <p:cNvGrpSpPr/>
            <p:nvPr/>
          </p:nvGrpSpPr>
          <p:grpSpPr>
            <a:xfrm>
              <a:off x="200565" y="795250"/>
              <a:ext cx="1785946" cy="1071619"/>
              <a:chOff x="-1" y="0"/>
              <a:chExt cx="1785945" cy="1071618"/>
            </a:xfrm>
          </p:grpSpPr>
          <p:sp>
            <p:nvSpPr>
              <p:cNvPr id="122" name="Rectangle"/>
              <p:cNvSpPr/>
              <p:nvPr/>
            </p:nvSpPr>
            <p:spPr>
              <a:xfrm>
                <a:off x="-2" y="0"/>
                <a:ext cx="17859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p>
            </p:txBody>
          </p:sp>
          <p:sp>
            <p:nvSpPr>
              <p:cNvPr id="123" name="Cache Check"/>
              <p:cNvSpPr txBox="1"/>
              <p:nvPr/>
            </p:nvSpPr>
            <p:spPr>
              <a:xfrm>
                <a:off x="-2" y="0"/>
                <a:ext cx="1785946" cy="10716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pPr/>
                <a:r>
                  <a:t>Cache Check</a:t>
                </a:r>
              </a:p>
            </p:txBody>
          </p:sp>
        </p:grpSp>
        <p:grpSp>
          <p:nvGrpSpPr>
            <p:cNvPr id="127" name="Send response"/>
            <p:cNvGrpSpPr/>
            <p:nvPr/>
          </p:nvGrpSpPr>
          <p:grpSpPr>
            <a:xfrm>
              <a:off x="11443036" y="795250"/>
              <a:ext cx="2245694" cy="1071619"/>
              <a:chOff x="-1" y="0"/>
              <a:chExt cx="2245692" cy="1071618"/>
            </a:xfrm>
          </p:grpSpPr>
          <p:sp>
            <p:nvSpPr>
              <p:cNvPr id="125" name="Rectangle"/>
              <p:cNvSpPr/>
              <p:nvPr/>
            </p:nvSpPr>
            <p:spPr>
              <a:xfrm>
                <a:off x="-2" y="0"/>
                <a:ext cx="2245694"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p>
            </p:txBody>
          </p:sp>
          <p:sp>
            <p:nvSpPr>
              <p:cNvPr id="126" name="Send response"/>
              <p:cNvSpPr txBox="1"/>
              <p:nvPr/>
            </p:nvSpPr>
            <p:spPr>
              <a:xfrm>
                <a:off x="-2" y="0"/>
                <a:ext cx="2245694" cy="10716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pPr/>
                <a:r>
                  <a:t>Send response</a:t>
                </a:r>
              </a:p>
            </p:txBody>
          </p:sp>
        </p:grpSp>
        <p:grpSp>
          <p:nvGrpSpPr>
            <p:cNvPr id="130" name="Build friends list"/>
            <p:cNvGrpSpPr/>
            <p:nvPr/>
          </p:nvGrpSpPr>
          <p:grpSpPr>
            <a:xfrm>
              <a:off x="2456760" y="795250"/>
              <a:ext cx="2245696" cy="1071619"/>
              <a:chOff x="-1" y="0"/>
              <a:chExt cx="2245695" cy="1071618"/>
            </a:xfrm>
          </p:grpSpPr>
          <p:sp>
            <p:nvSpPr>
              <p:cNvPr id="128" name="Rectangle"/>
              <p:cNvSpPr/>
              <p:nvPr/>
            </p:nvSpPr>
            <p:spPr>
              <a:xfrm>
                <a:off x="-2" y="0"/>
                <a:ext cx="2245697"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p>
            </p:txBody>
          </p:sp>
          <p:sp>
            <p:nvSpPr>
              <p:cNvPr id="129" name="Build friends list"/>
              <p:cNvSpPr txBox="1"/>
              <p:nvPr/>
            </p:nvSpPr>
            <p:spPr>
              <a:xfrm>
                <a:off x="-2" y="0"/>
                <a:ext cx="2245697" cy="10716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pPr/>
                <a:r>
                  <a:t>Build friends list</a:t>
                </a:r>
              </a:p>
            </p:txBody>
          </p:sp>
        </p:grpSp>
        <p:grpSp>
          <p:nvGrpSpPr>
            <p:cNvPr id="133" name="Build Suggestions"/>
            <p:cNvGrpSpPr/>
            <p:nvPr/>
          </p:nvGrpSpPr>
          <p:grpSpPr>
            <a:xfrm>
              <a:off x="8292151" y="795250"/>
              <a:ext cx="2714346" cy="1071619"/>
              <a:chOff x="-1" y="0"/>
              <a:chExt cx="2714344" cy="1071618"/>
            </a:xfrm>
          </p:grpSpPr>
          <p:sp>
            <p:nvSpPr>
              <p:cNvPr id="131"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p>
            </p:txBody>
          </p:sp>
          <p:sp>
            <p:nvSpPr>
              <p:cNvPr id="132" name="Build Suggestions"/>
              <p:cNvSpPr txBox="1"/>
              <p:nvPr/>
            </p:nvSpPr>
            <p:spPr>
              <a:xfrm>
                <a:off x="-2" y="0"/>
                <a:ext cx="2714346" cy="10716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pPr/>
                <a:r>
                  <a:t>Build Suggestions</a:t>
                </a:r>
              </a:p>
            </p:txBody>
          </p:sp>
        </p:grpSp>
        <p:grpSp>
          <p:nvGrpSpPr>
            <p:cNvPr id="136" name="Build Newsfeed"/>
            <p:cNvGrpSpPr/>
            <p:nvPr/>
          </p:nvGrpSpPr>
          <p:grpSpPr>
            <a:xfrm>
              <a:off x="5140129" y="795250"/>
              <a:ext cx="2714346" cy="1071619"/>
              <a:chOff x="-1" y="0"/>
              <a:chExt cx="2714344" cy="1071618"/>
            </a:xfrm>
          </p:grpSpPr>
          <p:sp>
            <p:nvSpPr>
              <p:cNvPr id="134"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p>
            </p:txBody>
          </p:sp>
          <p:sp>
            <p:nvSpPr>
              <p:cNvPr id="135" name="Build Newsfeed"/>
              <p:cNvSpPr txBox="1"/>
              <p:nvPr/>
            </p:nvSpPr>
            <p:spPr>
              <a:xfrm>
                <a:off x="-2" y="0"/>
                <a:ext cx="2714346" cy="10716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pPr/>
                <a:r>
                  <a:t>Build Newsfeed</a:t>
                </a:r>
              </a:p>
            </p:txBody>
          </p:sp>
        </p:grpSp>
        <p:sp>
          <p:nvSpPr>
            <p:cNvPr id="137" name="Line"/>
            <p:cNvSpPr/>
            <p:nvPr/>
          </p:nvSpPr>
          <p:spPr>
            <a:xfrm>
              <a:off x="1980899" y="1328417"/>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p>
          </p:txBody>
        </p:sp>
        <p:sp>
          <p:nvSpPr>
            <p:cNvPr id="138" name="Line"/>
            <p:cNvSpPr/>
            <p:nvPr/>
          </p:nvSpPr>
          <p:spPr>
            <a:xfrm>
              <a:off x="4714415"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p>
          </p:txBody>
        </p:sp>
        <p:sp>
          <p:nvSpPr>
            <p:cNvPr id="139" name="Line"/>
            <p:cNvSpPr/>
            <p:nvPr/>
          </p:nvSpPr>
          <p:spPr>
            <a:xfrm>
              <a:off x="7858274"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p>
          </p:txBody>
        </p:sp>
        <p:sp>
          <p:nvSpPr>
            <p:cNvPr id="140" name="Line"/>
            <p:cNvSpPr/>
            <p:nvPr/>
          </p:nvSpPr>
          <p:spPr>
            <a:xfrm>
              <a:off x="11014097"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p>
          </p:txBody>
        </p:sp>
      </p:grpSp>
      <p:sp>
        <p:nvSpPr>
          <p:cNvPr id="142" name="Changed code"/>
          <p:cNvSpPr txBox="1"/>
          <p:nvPr/>
        </p:nvSpPr>
        <p:spPr>
          <a:xfrm>
            <a:off x="11504971" y="7975495"/>
            <a:ext cx="3045334"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pPr/>
            <a:r>
              <a:t>Changed code</a:t>
            </a:r>
          </a:p>
        </p:txBody>
      </p:sp>
      <p:sp>
        <p:nvSpPr>
          <p:cNvPr id="143" name="Callout"/>
          <p:cNvSpPr/>
          <p:nvPr/>
        </p:nvSpPr>
        <p:spPr>
          <a:xfrm>
            <a:off x="10245707" y="8612371"/>
            <a:ext cx="3053957" cy="27352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144" name="Callout"/>
          <p:cNvSpPr/>
          <p:nvPr/>
        </p:nvSpPr>
        <p:spPr>
          <a:xfrm>
            <a:off x="13454366" y="10102798"/>
            <a:ext cx="3053956" cy="30563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145" name="Callout"/>
          <p:cNvSpPr/>
          <p:nvPr/>
        </p:nvSpPr>
        <p:spPr>
          <a:xfrm>
            <a:off x="7596278" y="10102798"/>
            <a:ext cx="2674941" cy="30178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p>
        </p:txBody>
      </p:sp>
      <p:sp>
        <p:nvSpPr>
          <p:cNvPr id="146" name="Other developers’ changed code"/>
          <p:cNvSpPr txBox="1"/>
          <p:nvPr/>
        </p:nvSpPr>
        <p:spPr>
          <a:xfrm>
            <a:off x="8853613" y="13135906"/>
            <a:ext cx="6635116"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pPr/>
            <a:r>
              <a:t>Other developers’ changed code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Title 1"/>
          <p:cNvSpPr txBox="1"/>
          <p:nvPr>
            <p:ph type="title"/>
          </p:nvPr>
        </p:nvSpPr>
        <p:spPr>
          <a:prstGeom prst="rect">
            <a:avLst/>
          </a:prstGeom>
        </p:spPr>
        <p:txBody>
          <a:bodyPr/>
          <a:lstStyle/>
          <a:p>
            <a:pPr/>
            <a:r>
              <a:t>Use scalable cloud resources for CI</a:t>
            </a:r>
          </a:p>
        </p:txBody>
      </p:sp>
      <p:sp>
        <p:nvSpPr>
          <p:cNvPr id="151" name="Text Placeholder 2"/>
          <p:cNvSpPr txBox="1"/>
          <p:nvPr>
            <p:ph type="body" idx="1"/>
          </p:nvPr>
        </p:nvSpPr>
        <p:spPr>
          <a:prstGeom prst="rect">
            <a:avLst/>
          </a:prstGeom>
        </p:spPr>
        <p:txBody>
          <a:bodyPr/>
          <a:lstStyle/>
          <a:p>
            <a:pPr/>
            <a:r>
              <a:t>Example: Developing a Fuzzer</a:t>
            </a:r>
          </a:p>
          <a:p>
            <a:pPr lvl="1"/>
            <a:r>
              <a:rPr i="1"/>
              <a:t>Fuzzers</a:t>
            </a:r>
            <a:r>
              <a:t> automatically generate inputs to programs that cover code and reveal bugs</a:t>
            </a:r>
          </a:p>
          <a:p>
            <a:pPr lvl="1"/>
            <a:r>
              <a:t>Fuzzers are non-deterministic: to evaluate with confidence, need repeated, long-running trials</a:t>
            </a:r>
          </a:p>
          <a:p>
            <a:pPr lvl="1"/>
            <a:r>
              <a:t>Evaluating fuzzers is time consuming, determining which changes impact performance is confusing</a:t>
            </a:r>
          </a:p>
          <a:p>
            <a:pPr lvl="1"/>
            <a:r>
              <a:t>How to run experiments in the cloud?</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Title 1"/>
          <p:cNvSpPr txBox="1"/>
          <p:nvPr>
            <p:ph type="title"/>
          </p:nvPr>
        </p:nvSpPr>
        <p:spPr>
          <a:prstGeom prst="rect">
            <a:avLst/>
          </a:prstGeom>
        </p:spPr>
        <p:txBody>
          <a:bodyPr/>
          <a:lstStyle/>
          <a:p>
            <a:pPr/>
            <a:r>
              <a:t>CI Pipelines automate performance testing</a:t>
            </a:r>
          </a:p>
        </p:txBody>
      </p:sp>
      <p:pic>
        <p:nvPicPr>
          <p:cNvPr id="154" name="Picture 4" descr="Picture 4"/>
          <p:cNvPicPr>
            <a:picLocks noChangeAspect="1"/>
          </p:cNvPicPr>
          <p:nvPr/>
        </p:nvPicPr>
        <p:blipFill>
          <a:blip r:embed="rId3">
            <a:extLst/>
          </a:blip>
          <a:stretch>
            <a:fillRect/>
          </a:stretch>
        </p:blipFill>
        <p:spPr>
          <a:xfrm>
            <a:off x="130229" y="1933560"/>
            <a:ext cx="16680280" cy="8645722"/>
          </a:xfrm>
          <a:prstGeom prst="rect">
            <a:avLst/>
          </a:prstGeom>
          <a:ln w="12700">
            <a:miter lim="400000"/>
          </a:ln>
        </p:spPr>
      </p:pic>
      <p:sp>
        <p:nvSpPr>
          <p:cNvPr id="155" name="TextBox 9"/>
          <p:cNvSpPr txBox="1"/>
          <p:nvPr/>
        </p:nvSpPr>
        <p:spPr>
          <a:xfrm>
            <a:off x="82431" y="13116128"/>
            <a:ext cx="8674338" cy="1275079"/>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spAutoFit/>
          </a:bodyPr>
          <a:lstStyle/>
          <a:p>
            <a:pPr/>
            <a:r>
              <a:rPr>
                <a:hlinkClick r:id="rId4" invalidUrl="" action="" tgtFrame="" tooltip="" history="1" highlightClick="0" endSnd="0"/>
              </a:rPr>
              <a:t>https://github.com/neu-se/CONFETTI/actions</a:t>
            </a:r>
            <a:r>
              <a:t> </a:t>
            </a:r>
          </a:p>
        </p:txBody>
      </p:sp>
      <p:pic>
        <p:nvPicPr>
          <p:cNvPr id="156" name="Picture 8" descr="Picture 8"/>
          <p:cNvPicPr>
            <a:picLocks noChangeAspect="1"/>
          </p:cNvPicPr>
          <p:nvPr/>
        </p:nvPicPr>
        <p:blipFill>
          <a:blip r:embed="rId5">
            <a:extLst/>
          </a:blip>
          <a:stretch>
            <a:fillRect/>
          </a:stretch>
        </p:blipFill>
        <p:spPr>
          <a:xfrm>
            <a:off x="8545494" y="7549893"/>
            <a:ext cx="16479214" cy="6015714"/>
          </a:xfrm>
          <a:prstGeom prst="rect">
            <a:avLst/>
          </a:prstGeom>
          <a:ln w="12700">
            <a:miter lim="400000"/>
          </a:ln>
        </p:spPr>
      </p:pic>
      <p:sp>
        <p:nvSpPr>
          <p:cNvPr id="157" name="TextBox 10"/>
          <p:cNvSpPr txBox="1"/>
          <p:nvPr/>
        </p:nvSpPr>
        <p:spPr>
          <a:xfrm>
            <a:off x="8565866" y="3644025"/>
            <a:ext cx="5269832" cy="1828801"/>
          </a:xfrm>
          <a:prstGeom prst="rect">
            <a:avLst/>
          </a:prstGeom>
          <a:solidFill>
            <a:srgbClr val="FFF7D6"/>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pPr/>
            <a:r>
              <a:t>Every commit: Run 10 minute performance test on 5 benchmarks, repeating each test 5 times (25 concurrent jobs)</a:t>
            </a:r>
          </a:p>
        </p:txBody>
      </p:sp>
      <p:sp>
        <p:nvSpPr>
          <p:cNvPr id="158" name="TextBox 13"/>
          <p:cNvSpPr txBox="1"/>
          <p:nvPr/>
        </p:nvSpPr>
        <p:spPr>
          <a:xfrm>
            <a:off x="17134202" y="9813450"/>
            <a:ext cx="5269832" cy="1828801"/>
          </a:xfrm>
          <a:prstGeom prst="rect">
            <a:avLst/>
          </a:prstGeom>
          <a:solidFill>
            <a:srgbClr val="FFF7D6"/>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pPr/>
            <a:r>
              <a:t>On Demand: Run 24 hour performance test on 5 benchmarks, repeating each test 20 times (100 concurrent jobs)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2" name="Picture 11" descr="Picture 11"/>
          <p:cNvPicPr>
            <a:picLocks noChangeAspect="1"/>
          </p:cNvPicPr>
          <p:nvPr/>
        </p:nvPicPr>
        <p:blipFill>
          <a:blip r:embed="rId3">
            <a:extLst/>
          </a:blip>
          <a:stretch>
            <a:fillRect/>
          </a:stretch>
        </p:blipFill>
        <p:spPr>
          <a:xfrm>
            <a:off x="-439308" y="3472393"/>
            <a:ext cx="12149602" cy="11137136"/>
          </a:xfrm>
          <a:prstGeom prst="rect">
            <a:avLst/>
          </a:prstGeom>
          <a:ln w="12700">
            <a:miter lim="400000"/>
          </a:ln>
        </p:spPr>
      </p:pic>
      <p:sp>
        <p:nvSpPr>
          <p:cNvPr id="163" name="Title 1"/>
          <p:cNvSpPr txBox="1"/>
          <p:nvPr>
            <p:ph type="title"/>
          </p:nvPr>
        </p:nvSpPr>
        <p:spPr>
          <a:prstGeom prst="rect">
            <a:avLst/>
          </a:prstGeom>
        </p:spPr>
        <p:txBody>
          <a:bodyPr/>
          <a:lstStyle/>
          <a:p>
            <a:pPr/>
            <a:r>
              <a:t>CI Pipelines automate benchmarking</a:t>
            </a:r>
          </a:p>
        </p:txBody>
      </p:sp>
      <p:pic>
        <p:nvPicPr>
          <p:cNvPr id="164" name="Picture 8" descr="Picture 8"/>
          <p:cNvPicPr>
            <a:picLocks noChangeAspect="1"/>
          </p:cNvPicPr>
          <p:nvPr/>
        </p:nvPicPr>
        <p:blipFill>
          <a:blip r:embed="rId4">
            <a:extLst/>
          </a:blip>
          <a:stretch>
            <a:fillRect/>
          </a:stretch>
        </p:blipFill>
        <p:spPr>
          <a:xfrm>
            <a:off x="10109157" y="1822217"/>
            <a:ext cx="16238501" cy="5927842"/>
          </a:xfrm>
          <a:prstGeom prst="rect">
            <a:avLst/>
          </a:prstGeom>
          <a:ln w="12700">
            <a:miter lim="400000"/>
          </a:ln>
        </p:spPr>
      </p:pic>
      <p:sp>
        <p:nvSpPr>
          <p:cNvPr id="165" name="TextBox 13"/>
          <p:cNvSpPr txBox="1"/>
          <p:nvPr/>
        </p:nvSpPr>
        <p:spPr>
          <a:xfrm>
            <a:off x="18398701" y="4809546"/>
            <a:ext cx="5269834" cy="1828801"/>
          </a:xfrm>
          <a:prstGeom prst="rect">
            <a:avLst/>
          </a:prstGeom>
          <a:solidFill>
            <a:srgbClr val="FFF7D6"/>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pPr/>
            <a:r>
              <a:t>On Demand: Run 24 hour performance test on 5 benchmarks, repeating each test 20 times (100 concurrent jobs)</a:t>
            </a:r>
          </a:p>
        </p:txBody>
      </p:sp>
      <p:sp>
        <p:nvSpPr>
          <p:cNvPr id="166" name="TextBox 14"/>
          <p:cNvSpPr txBox="1"/>
          <p:nvPr/>
        </p:nvSpPr>
        <p:spPr>
          <a:xfrm>
            <a:off x="11632747" y="13214849"/>
            <a:ext cx="6562024" cy="45120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5" invalidUrl="" action="" tgtFrame="" tooltip="" history="1" highlightClick="0" endSnd="0"/>
              </a:rPr>
              <a:t>https://github.com/neu-se/CONFETTI/actions</a:t>
            </a:r>
            <a:r>
              <a:rPr u="none">
                <a:solidFill>
                  <a:srgbClr val="5E5E5E"/>
                </a:solidFill>
                <a:uFillTx/>
              </a:rPr>
              <a:t>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Continuous Integration in Practice"/>
          <p:cNvSpPr txBox="1"/>
          <p:nvPr>
            <p:ph type="title"/>
          </p:nvPr>
        </p:nvSpPr>
        <p:spPr>
          <a:prstGeom prst="rect">
            <a:avLst/>
          </a:prstGeom>
        </p:spPr>
        <p:txBody>
          <a:bodyPr/>
          <a:lstStyle/>
          <a:p>
            <a:pPr/>
            <a:r>
              <a:t>CI in practice</a:t>
            </a:r>
          </a:p>
        </p:txBody>
      </p:sp>
      <p:sp>
        <p:nvSpPr>
          <p:cNvPr id="171" name="Large scale example: Google TAP"/>
          <p:cNvSpPr txBox="1"/>
          <p:nvPr>
            <p:ph type="body" idx="1"/>
          </p:nvPr>
        </p:nvSpPr>
        <p:spPr>
          <a:prstGeom prst="rect">
            <a:avLst/>
          </a:prstGeom>
        </p:spPr>
        <p:txBody>
          <a:bodyPr/>
          <a:lstStyle/>
          <a:p>
            <a:pPr/>
            <a:r>
              <a:t>Large scale example: Google TAP</a:t>
            </a:r>
          </a:p>
          <a:p>
            <a:pPr lvl="1"/>
            <a:r>
              <a:t>50,000 unique changes per-day, 4 billion test cases per-day</a:t>
            </a:r>
          </a:p>
          <a:p>
            <a:pPr lvl="1"/>
            <a:r>
              <a:t>Pre-submit optimization: run fast tests for each individual change (before code review). </a:t>
            </a:r>
            <a:br/>
            <a:r>
              <a:t>Block merge if they fail.</a:t>
            </a:r>
          </a:p>
          <a:p>
            <a:pPr lvl="1"/>
            <a:r>
              <a:t>Then: run all affected tests; “build cop” monitors and acts immediately to roll-back or fix</a:t>
            </a:r>
          </a:p>
          <a:p>
            <a:pPr lvl="1"/>
            <a:r>
              <a:t>Build cop monitors integration test runs</a:t>
            </a:r>
          </a:p>
          <a:p>
            <a:pPr lvl="1"/>
            <a:r>
              <a:t>Average wait time to submit a change: 11 minutes</a:t>
            </a:r>
          </a:p>
        </p:txBody>
      </p:sp>
      <p:sp>
        <p:nvSpPr>
          <p:cNvPr id="172" name="“Software Engineering at Google: Lessons Learned from Programming Over Time,” Wright, Winters and Manshreck, 2020 (O’Reilly)"/>
          <p:cNvSpPr txBox="1"/>
          <p:nvPr/>
        </p:nvSpPr>
        <p:spPr>
          <a:xfrm>
            <a:off x="3996612" y="12795099"/>
            <a:ext cx="16390774"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2438337">
              <a:defRPr sz="2200">
                <a:solidFill>
                  <a:srgbClr val="5E5E5E"/>
                </a:solidFill>
                <a:latin typeface="Helvetica Neue"/>
                <a:ea typeface="Helvetica Neue"/>
                <a:cs typeface="Helvetica Neue"/>
                <a:sym typeface="Helvetica Neue"/>
              </a:defRPr>
            </a:lvl1pPr>
          </a:lstStyle>
          <a:p>
            <a:pPr/>
            <a:r>
              <a:t>“Software Engineering at Google: Lessons Learned from Programming Over Time,” Wright, Winters and Manshreck, 2020 (O’Reilly)</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Cost to Fix a Defect Over Time"/>
          <p:cNvSpPr txBox="1"/>
          <p:nvPr>
            <p:ph type="title"/>
          </p:nvPr>
        </p:nvSpPr>
        <p:spPr>
          <a:prstGeom prst="rect">
            <a:avLst/>
          </a:prstGeom>
        </p:spPr>
        <p:txBody>
          <a:bodyPr/>
          <a:lstStyle/>
          <a:p>
            <a:pPr/>
            <a:r>
              <a:t>Cost to fix a defect over time</a:t>
            </a:r>
          </a:p>
        </p:txBody>
      </p:sp>
      <p:sp>
        <p:nvSpPr>
          <p:cNvPr id="177" name="Rough estimate"/>
          <p:cNvSpPr txBox="1"/>
          <p:nvPr>
            <p:ph type="body" idx="1"/>
          </p:nvPr>
        </p:nvSpPr>
        <p:spPr>
          <a:prstGeom prst="rect">
            <a:avLst/>
          </a:prstGeom>
        </p:spPr>
        <p:txBody>
          <a:bodyPr/>
          <a:lstStyle/>
          <a:p>
            <a:pPr/>
            <a:r>
              <a:t>Rough estimate</a:t>
            </a:r>
          </a:p>
        </p:txBody>
      </p:sp>
      <p:graphicFrame>
        <p:nvGraphicFramePr>
          <p:cNvPr id="178" name="2D Line Chart"/>
          <p:cNvGraphicFramePr/>
          <p:nvPr/>
        </p:nvGraphicFramePr>
        <p:xfrm>
          <a:off x="1830590" y="3190534"/>
          <a:ext cx="20716465" cy="10114272"/>
        </p:xfrm>
        <a:graphic xmlns:a="http://schemas.openxmlformats.org/drawingml/2006/main">
          <a:graphicData uri="http://schemas.openxmlformats.org/drawingml/2006/chart">
            <c:chart xmlns:c="http://schemas.openxmlformats.org/drawingml/2006/chart" r:id="rId3"/>
          </a:graphicData>
        </a:graphic>
      </p:graphicFrame>
      <p:sp>
        <p:nvSpPr>
          <p:cNvPr id="179" name="Line"/>
          <p:cNvSpPr/>
          <p:nvPr/>
        </p:nvSpPr>
        <p:spPr>
          <a:xfrm>
            <a:off x="12764776" y="6184612"/>
            <a:ext cx="1256537" cy="2582290"/>
          </a:xfrm>
          <a:prstGeom prst="line">
            <a:avLst/>
          </a:prstGeom>
          <a:ln w="50800">
            <a:solidFill>
              <a:srgbClr val="000000"/>
            </a:solidFill>
            <a:miter lim="400000"/>
            <a:tailEnd type="triangle"/>
          </a:ln>
        </p:spPr>
        <p:txBody>
          <a:bodyPr lIns="45718" tIns="45718" rIns="45718" bIns="45718"/>
          <a:lstStyle/>
          <a:p>
            <a:pPr algn="ctr" defTabSz="2438337">
              <a:defRPr sz="2400">
                <a:solidFill>
                  <a:srgbClr val="5E5E5E"/>
                </a:solidFill>
              </a:defRPr>
            </a:pPr>
          </a:p>
        </p:txBody>
      </p:sp>
      <p:sp>
        <p:nvSpPr>
          <p:cNvPr id="180" name="Old feedback loop: do this infrequently New feedback loop: do this continuously"/>
          <p:cNvSpPr txBox="1"/>
          <p:nvPr/>
        </p:nvSpPr>
        <p:spPr>
          <a:xfrm>
            <a:off x="6247681" y="5421796"/>
            <a:ext cx="6426887" cy="10553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2438337">
              <a:defRPr b="1" sz="3100">
                <a:latin typeface="Helvetica Neue"/>
                <a:ea typeface="Helvetica Neue"/>
                <a:cs typeface="Helvetica Neue"/>
                <a:sym typeface="Helvetica Neue"/>
              </a:defRPr>
            </a:pPr>
            <a:r>
              <a:t>Code Review is a process of</a:t>
            </a:r>
          </a:p>
          <a:p>
            <a:pPr defTabSz="2438337">
              <a:defRPr b="1" sz="3100">
                <a:latin typeface="Helvetica Neue"/>
                <a:ea typeface="Helvetica Neue"/>
                <a:cs typeface="Helvetica Neue"/>
                <a:sym typeface="Helvetica Neue"/>
              </a:defRPr>
            </a:pPr>
            <a:r>
              <a:t>reading and commenting on code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Title 1"/>
          <p:cNvSpPr txBox="1"/>
          <p:nvPr>
            <p:ph type="title"/>
          </p:nvPr>
        </p:nvSpPr>
        <p:spPr>
          <a:prstGeom prst="rect">
            <a:avLst/>
          </a:prstGeom>
        </p:spPr>
        <p:txBody>
          <a:bodyPr/>
          <a:lstStyle/>
          <a:p>
            <a:pPr/>
            <a:r>
              <a:t>Code review should be a formal process</a:t>
            </a:r>
          </a:p>
        </p:txBody>
      </p:sp>
      <p:sp>
        <p:nvSpPr>
          <p:cNvPr id="185" name="Slide Subtitle"/>
          <p:cNvSpPr txBox="1"/>
          <p:nvPr>
            <p:ph type="body" idx="1"/>
          </p:nvPr>
        </p:nvSpPr>
        <p:spPr>
          <a:prstGeom prst="rect">
            <a:avLst/>
          </a:prstGeom>
        </p:spPr>
        <p:txBody>
          <a:bodyPr/>
          <a:lstStyle/>
          <a:p>
            <a:pPr/>
            <a:r>
              <a:t>A code review is the process in which the code’s author explains it to peers:</a:t>
            </a:r>
          </a:p>
          <a:p>
            <a:pPr lvl="1"/>
            <a:r>
              <a:t>What should it do?</a:t>
            </a:r>
          </a:p>
          <a:p>
            <a:pPr lvl="1"/>
            <a:r>
              <a:t>How does it do it?</a:t>
            </a:r>
          </a:p>
          <a:p>
            <a:pPr lvl="1"/>
            <a:r>
              <a:t>How confident are we in it?</a:t>
            </a:r>
          </a:p>
          <a:p>
            <a:pPr lvl="1"/>
            <a:r>
              <a:t>What are results of running tests?</a:t>
            </a:r>
          </a:p>
          <a:p>
            <a:pPr/>
            <a:r>
              <a:t>A code review often concerns a code change (“diff”)</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 name="Learning Objectives for this Lesson"/>
          <p:cNvSpPr txBox="1"/>
          <p:nvPr>
            <p:ph type="title"/>
          </p:nvPr>
        </p:nvSpPr>
        <p:spPr>
          <a:prstGeom prst="rect">
            <a:avLst/>
          </a:prstGeom>
        </p:spPr>
        <p:txBody>
          <a:bodyPr/>
          <a:lstStyle/>
          <a:p>
            <a:pPr/>
            <a:r>
              <a:t>Learning objectives for this lesson</a:t>
            </a:r>
          </a:p>
        </p:txBody>
      </p:sp>
      <p:sp>
        <p:nvSpPr>
          <p:cNvPr id="37" name="By the end of this lesson, you should be able to…"/>
          <p:cNvSpPr txBox="1"/>
          <p:nvPr>
            <p:ph type="body" idx="1"/>
          </p:nvPr>
        </p:nvSpPr>
        <p:spPr>
          <a:prstGeom prst="rect">
            <a:avLst/>
          </a:prstGeom>
        </p:spPr>
        <p:txBody>
          <a:bodyPr/>
          <a:lstStyle/>
          <a:p>
            <a:pPr/>
            <a:r>
              <a:t>By the end of this lesson, you should be able to…</a:t>
            </a:r>
          </a:p>
          <a:p>
            <a:pPr lvl="1"/>
            <a:r>
              <a:t>Describe how continuous integration helps to catch errors sooner in the software lifecycle</a:t>
            </a:r>
          </a:p>
          <a:p>
            <a:pPr lvl="1"/>
            <a:r>
              <a:t>Describe the benefits of a culture of code review</a:t>
            </a:r>
          </a:p>
          <a:p>
            <a:pPr lvl="1"/>
            <a:r>
              <a:t>Describe strategies for performing quality-assurance on software as and after it is delivered</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Title 1"/>
          <p:cNvSpPr txBox="1"/>
          <p:nvPr>
            <p:ph type="title"/>
          </p:nvPr>
        </p:nvSpPr>
        <p:spPr>
          <a:prstGeom prst="rect">
            <a:avLst/>
          </a:prstGeom>
        </p:spPr>
        <p:txBody>
          <a:bodyPr/>
          <a:lstStyle/>
          <a:p>
            <a:pPr/>
            <a:r>
              <a:t>Why should we perform code review?</a:t>
            </a:r>
          </a:p>
        </p:txBody>
      </p:sp>
      <p:sp>
        <p:nvSpPr>
          <p:cNvPr id="188" name="Slide Subtitle"/>
          <p:cNvSpPr txBox="1"/>
          <p:nvPr>
            <p:ph type="body" idx="1"/>
          </p:nvPr>
        </p:nvSpPr>
        <p:spPr>
          <a:xfrm>
            <a:off x="432401" y="1753618"/>
            <a:ext cx="23620798" cy="10208764"/>
          </a:xfrm>
          <a:prstGeom prst="rect">
            <a:avLst/>
          </a:prstGeom>
        </p:spPr>
        <p:txBody>
          <a:bodyPr/>
          <a:lstStyle/>
          <a:p>
            <a:pPr/>
            <a:r>
              <a:t>Code review increases breadth of knowledge of code:</a:t>
            </a:r>
          </a:p>
          <a:p>
            <a:pPr lvl="1"/>
            <a:r>
              <a:t>Other people ”know” the code</a:t>
            </a:r>
          </a:p>
          <a:p>
            <a:pPr lvl="1"/>
            <a:r>
              <a:t>Easier to handle someone cycling off project</a:t>
            </a:r>
          </a:p>
          <a:p>
            <a:pPr/>
            <a:r>
              <a:t>Verbalizing decisions improves their quality:</a:t>
            </a:r>
          </a:p>
          <a:p>
            <a:pPr lvl="1"/>
            <a:r>
              <a:t>The process of writing an explanation encourages critical thinking</a:t>
            </a:r>
          </a:p>
          <a:p>
            <a:pPr/>
            <a:r>
              <a:t>Code reviews improve quality of code base:</a:t>
            </a:r>
          </a:p>
          <a:p>
            <a:pPr lvl="1"/>
            <a:r>
              <a:t>Knowing code is reviewed pushes devs to make it more presentable and understandable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Title 1"/>
          <p:cNvSpPr txBox="1"/>
          <p:nvPr>
            <p:ph type="title"/>
          </p:nvPr>
        </p:nvSpPr>
        <p:spPr>
          <a:prstGeom prst="rect">
            <a:avLst/>
          </a:prstGeom>
        </p:spPr>
        <p:txBody>
          <a:bodyPr/>
          <a:lstStyle/>
          <a:p>
            <a:pPr/>
            <a:r>
              <a:t>Self-Review is no substitute to peer review</a:t>
            </a:r>
          </a:p>
        </p:txBody>
      </p:sp>
      <p:sp>
        <p:nvSpPr>
          <p:cNvPr id="193" name="300 reviews at Cisco in 2006"/>
          <p:cNvSpPr txBox="1"/>
          <p:nvPr/>
        </p:nvSpPr>
        <p:spPr>
          <a:xfrm>
            <a:off x="420039" y="1645662"/>
            <a:ext cx="21879562" cy="934778"/>
          </a:xfrm>
          <a:prstGeom prst="rect">
            <a:avLst/>
          </a:prstGeom>
          <a:ln w="12700">
            <a:miter lim="400000"/>
          </a:ln>
          <a:extLst>
            <a:ext uri="{C572A759-6A51-4108-AA02-DFA0A04FC94B}">
              <ma14:wrappingTextBoxFlag xmlns:ma14="http://schemas.microsoft.com/office/mac/drawingml/2011/main" val="1"/>
            </a:ext>
          </a:extLst>
        </p:spPr>
        <p:txBody>
          <a:bodyPr lIns="91438" tIns="91438" rIns="91438" bIns="91438"/>
          <a:lstStyle/>
          <a:p>
            <a:pPr/>
            <a:r>
              <a:t>Study of 300 reviews at Cisco in 2006</a:t>
            </a:r>
          </a:p>
        </p:txBody>
      </p:sp>
      <p:sp>
        <p:nvSpPr>
          <p:cNvPr id="194" name="“Best Kept Secrets of Peer Code Review”, Jason Cohen, SmartBear Software, 2006"/>
          <p:cNvSpPr txBox="1"/>
          <p:nvPr/>
        </p:nvSpPr>
        <p:spPr>
          <a:xfrm>
            <a:off x="6794532" y="13130687"/>
            <a:ext cx="9446482" cy="4318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642937">
              <a:defRPr sz="2200">
                <a:solidFill>
                  <a:srgbClr val="333333"/>
                </a:solidFill>
                <a:latin typeface="Times Roman"/>
                <a:ea typeface="Times Roman"/>
                <a:cs typeface="Times Roman"/>
                <a:sym typeface="Times Roman"/>
              </a:defRPr>
            </a:lvl1pPr>
          </a:lstStyle>
          <a:p>
            <a:pPr/>
            <a:r>
              <a:t>“Best Kept Secrets of Peer Code Review”, Jason Cohen, SmartBear Software, 2006</a:t>
            </a:r>
          </a:p>
        </p:txBody>
      </p:sp>
      <p:pic>
        <p:nvPicPr>
          <p:cNvPr id="195" name="Image" descr="Image"/>
          <p:cNvPicPr>
            <a:picLocks noChangeAspect="1"/>
          </p:cNvPicPr>
          <p:nvPr/>
        </p:nvPicPr>
        <p:blipFill>
          <a:blip r:embed="rId3">
            <a:extLst/>
          </a:blip>
          <a:stretch>
            <a:fillRect/>
          </a:stretch>
        </p:blipFill>
        <p:spPr>
          <a:xfrm>
            <a:off x="5218774" y="3328873"/>
            <a:ext cx="13136993" cy="9380566"/>
          </a:xfrm>
          <a:prstGeom prst="rect">
            <a:avLst/>
          </a:prstGeom>
          <a:ln w="12700">
            <a:miter lim="400000"/>
          </a:ln>
        </p:spPr>
      </p:pic>
      <p:sp>
        <p:nvSpPr>
          <p:cNvPr id="196" name="Even if developers pre-review their code, many defects still found in peer review"/>
          <p:cNvSpPr txBox="1"/>
          <p:nvPr/>
        </p:nvSpPr>
        <p:spPr>
          <a:xfrm>
            <a:off x="6424440" y="12584128"/>
            <a:ext cx="10725659" cy="410997"/>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2438337">
              <a:defRPr b="1" sz="2200">
                <a:solidFill>
                  <a:srgbClr val="5E5E5E"/>
                </a:solidFill>
                <a:latin typeface="Helvetica Neue"/>
                <a:ea typeface="Helvetica Neue"/>
                <a:cs typeface="Helvetica Neue"/>
                <a:sym typeface="Helvetica Neue"/>
              </a:defRPr>
            </a:lvl1pPr>
          </a:lstStyle>
          <a:p>
            <a:pPr/>
            <a:r>
              <a:t>Even if developers pre-review their code, many defects still found in peer review</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Title 1"/>
          <p:cNvSpPr txBox="1"/>
          <p:nvPr>
            <p:ph type="title"/>
          </p:nvPr>
        </p:nvSpPr>
        <p:spPr>
          <a:prstGeom prst="rect">
            <a:avLst/>
          </a:prstGeom>
        </p:spPr>
        <p:txBody>
          <a:bodyPr/>
          <a:lstStyle/>
          <a:p>
            <a:pPr/>
            <a:r>
              <a:t>Code reviews have many benefits</a:t>
            </a:r>
          </a:p>
        </p:txBody>
      </p:sp>
      <p:pic>
        <p:nvPicPr>
          <p:cNvPr id="201" name="Picture 8" descr="Picture 8"/>
          <p:cNvPicPr>
            <a:picLocks noChangeAspect="1"/>
          </p:cNvPicPr>
          <p:nvPr/>
        </p:nvPicPr>
        <p:blipFill>
          <a:blip r:embed="rId3">
            <a:extLst/>
          </a:blip>
          <a:srcRect l="0" t="4523" r="0" b="10832"/>
          <a:stretch>
            <a:fillRect/>
          </a:stretch>
        </p:blipFill>
        <p:spPr>
          <a:xfrm>
            <a:off x="2562766" y="1783056"/>
            <a:ext cx="17114004" cy="11226491"/>
          </a:xfrm>
          <a:prstGeom prst="rect">
            <a:avLst/>
          </a:prstGeom>
          <a:ln w="12700">
            <a:miter lim="400000"/>
          </a:ln>
        </p:spPr>
      </p:pic>
      <p:sp>
        <p:nvSpPr>
          <p:cNvPr id="202" name="“Expectations, Outcomes, and Challenges of Modern Code Review”, Bacchelli &amp; Bird, ICSE 2013"/>
          <p:cNvSpPr txBox="1"/>
          <p:nvPr/>
        </p:nvSpPr>
        <p:spPr>
          <a:xfrm>
            <a:off x="3133983" y="13094907"/>
            <a:ext cx="16565557" cy="640079"/>
          </a:xfrm>
          <a:prstGeom prst="rect">
            <a:avLst/>
          </a:prstGeom>
          <a:ln w="12700">
            <a:miter lim="400000"/>
          </a:ln>
          <a:extLst>
            <a:ext uri="{C572A759-6A51-4108-AA02-DFA0A04FC94B}">
              <ma14:wrappingTextBoxFlag xmlns:ma14="http://schemas.microsoft.com/office/mac/drawingml/2011/main" val="1"/>
            </a:ext>
          </a:extLst>
        </p:spPr>
        <p:txBody>
          <a:bodyPr wrap="none" lIns="91438" tIns="91438" rIns="91438" bIns="91438">
            <a:spAutoFit/>
          </a:bodyPr>
          <a:lstStyle>
            <a:lvl1pPr>
              <a:defRPr sz="3000"/>
            </a:lvl1pPr>
          </a:lstStyle>
          <a:p>
            <a:pPr/>
            <a:r>
              <a:t>“Expectations, Outcomes, and Challenges of Modern Code Review”, Bacchelli &amp; Bird, ICSE 2013</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Title 1"/>
          <p:cNvSpPr txBox="1"/>
          <p:nvPr>
            <p:ph type="title"/>
          </p:nvPr>
        </p:nvSpPr>
        <p:spPr>
          <a:prstGeom prst="rect">
            <a:avLst/>
          </a:prstGeom>
        </p:spPr>
        <p:txBody>
          <a:bodyPr/>
          <a:lstStyle/>
          <a:p>
            <a:pPr/>
            <a:r>
              <a:t>Code reviews come from CI</a:t>
            </a:r>
          </a:p>
        </p:txBody>
      </p:sp>
      <p:sp>
        <p:nvSpPr>
          <p:cNvPr id="207" name="Slide Subtitle"/>
          <p:cNvSpPr txBox="1"/>
          <p:nvPr>
            <p:ph type="body" idx="1"/>
          </p:nvPr>
        </p:nvSpPr>
        <p:spPr>
          <a:prstGeom prst="rect">
            <a:avLst/>
          </a:prstGeom>
        </p:spPr>
        <p:txBody>
          <a:bodyPr/>
          <a:lstStyle/>
          <a:p>
            <a:pPr/>
            <a:r>
              <a:t>Formal process of reading through code as a group;</a:t>
            </a:r>
          </a:p>
          <a:p>
            <a:pPr lvl="1"/>
            <a:r>
              <a:t>Applied to all project documents;</a:t>
            </a:r>
          </a:p>
          <a:p>
            <a:pPr lvl="1"/>
            <a:r>
              <a:t>A 3-5 person team reads the code aloud and explains what is being done;</a:t>
            </a:r>
          </a:p>
          <a:p>
            <a:pPr lvl="1"/>
            <a:r>
              <a:t>Each person has a specific role (moderator, reviewer, reader, scribe, observer, author)</a:t>
            </a:r>
          </a:p>
          <a:p>
            <a:pPr lvl="1"/>
            <a:r>
              <a:t>Usually a 60 minute meeting;</a:t>
            </a:r>
          </a:p>
          <a:p>
            <a:pPr lvl="1"/>
            <a:r>
              <a:t>Less efficient (defects/cost) than modern review processes.</a:t>
            </a:r>
          </a:p>
          <a:p>
            <a:pPr lvl="1"/>
            <a:r>
              <a:t>Very waterfall.</a:t>
            </a:r>
          </a:p>
          <a:p>
            <a:pPr lvl="1"/>
            <a:r>
              <a:t>Traceable, measurable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1" name="Image" descr="Image"/>
          <p:cNvPicPr>
            <a:picLocks noChangeAspect="1"/>
          </p:cNvPicPr>
          <p:nvPr/>
        </p:nvPicPr>
        <p:blipFill>
          <a:blip r:embed="rId3">
            <a:extLst/>
          </a:blip>
          <a:stretch>
            <a:fillRect/>
          </a:stretch>
        </p:blipFill>
        <p:spPr>
          <a:xfrm>
            <a:off x="6558981" y="4793970"/>
            <a:ext cx="17405797" cy="8060704"/>
          </a:xfrm>
          <a:prstGeom prst="rect">
            <a:avLst/>
          </a:prstGeom>
          <a:ln w="12700">
            <a:miter lim="400000"/>
          </a:ln>
        </p:spPr>
      </p:pic>
      <p:sp>
        <p:nvSpPr>
          <p:cNvPr id="212" name="Title 1"/>
          <p:cNvSpPr txBox="1"/>
          <p:nvPr>
            <p:ph type="title"/>
          </p:nvPr>
        </p:nvSpPr>
        <p:spPr>
          <a:prstGeom prst="rect">
            <a:avLst/>
          </a:prstGeom>
        </p:spPr>
        <p:txBody>
          <a:bodyPr/>
          <a:lstStyle/>
          <a:p>
            <a:pPr/>
            <a:r>
              <a:t>Many stakeholders can benefit from code review</a:t>
            </a:r>
          </a:p>
        </p:txBody>
      </p:sp>
      <p:sp>
        <p:nvSpPr>
          <p:cNvPr id="213" name="Reviewers might be…"/>
          <p:cNvSpPr txBox="1"/>
          <p:nvPr>
            <p:ph type="body" idx="1"/>
          </p:nvPr>
        </p:nvSpPr>
        <p:spPr>
          <a:prstGeom prst="rect">
            <a:avLst/>
          </a:prstGeom>
        </p:spPr>
        <p:txBody>
          <a:bodyPr/>
          <a:lstStyle/>
          <a:p>
            <a:pPr/>
            <a:r>
              <a:t>Reviewers might be…</a:t>
            </a:r>
          </a:p>
          <a:p>
            <a:pPr lvl="1"/>
            <a:r>
              <a:t>An owner of the code being changed or added to</a:t>
            </a:r>
          </a:p>
          <a:p>
            <a:pPr lvl="1"/>
            <a:r>
              <a:t>Someone to verify that the code meets standards.</a:t>
            </a:r>
          </a:p>
          <a:p>
            <a:pPr lvl="1"/>
            <a:r>
              <a:t>Someone to ensure documentation is consistent.</a:t>
            </a:r>
          </a:p>
          <a:p>
            <a:pPr lvl="1"/>
            <a:r>
              <a:t>Other people interested in this code base or experts</a:t>
            </a:r>
          </a:p>
        </p:txBody>
      </p:sp>
      <p:sp>
        <p:nvSpPr>
          <p:cNvPr id="214" name="“Modern Code Review: A Case Study at Google”, Sadowski et al, ICSE 2018"/>
          <p:cNvSpPr txBox="1"/>
          <p:nvPr/>
        </p:nvSpPr>
        <p:spPr>
          <a:xfrm>
            <a:off x="9600467" y="12988246"/>
            <a:ext cx="11926152" cy="4857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ctr" defTabSz="2438337">
              <a:defRPr sz="2700">
                <a:solidFill>
                  <a:srgbClr val="5E5E5E"/>
                </a:solidFill>
                <a:latin typeface="Helvetica Neue"/>
                <a:ea typeface="Helvetica Neue"/>
                <a:cs typeface="Helvetica Neue"/>
                <a:sym typeface="Helvetica Neue"/>
              </a:defRPr>
            </a:lvl1pPr>
          </a:lstStyle>
          <a:p>
            <a:pPr/>
            <a:r>
              <a:t>“Modern Code Review: A Case Study at Google”, Sadowski et al, ICSE 2018 </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Title 1"/>
          <p:cNvSpPr txBox="1"/>
          <p:nvPr>
            <p:ph type="title"/>
          </p:nvPr>
        </p:nvSpPr>
        <p:spPr>
          <a:prstGeom prst="rect">
            <a:avLst/>
          </a:prstGeom>
        </p:spPr>
        <p:txBody>
          <a:bodyPr/>
          <a:lstStyle/>
          <a:p>
            <a:pPr/>
            <a:r>
              <a:t>Code review: How</a:t>
            </a:r>
          </a:p>
        </p:txBody>
      </p:sp>
      <p:sp>
        <p:nvSpPr>
          <p:cNvPr id="219" name="Content Placeholder 2"/>
          <p:cNvSpPr txBox="1"/>
          <p:nvPr>
            <p:ph type="body" idx="1"/>
          </p:nvPr>
        </p:nvSpPr>
        <p:spPr>
          <a:prstGeom prst="rect">
            <a:avLst/>
          </a:prstGeom>
        </p:spPr>
        <p:txBody>
          <a:bodyPr/>
          <a:lstStyle/>
          <a:p>
            <a:pPr/>
            <a:r>
              <a:t>At Google, reviewers get changes, explanation and all test results: review is asynchronous.</a:t>
            </a:r>
          </a:p>
          <a:p>
            <a:pPr/>
            <a:r>
              <a:t>Elsewhere reviews can be in person:</a:t>
            </a:r>
          </a:p>
          <a:p>
            <a:pPr lvl="1"/>
            <a:r>
              <a:t>More heavyweight, cannot be as common.</a:t>
            </a:r>
          </a:p>
          <a:p>
            <a:pPr/>
            <a:r>
              <a:t>Review must be professional and impersonal:</a:t>
            </a:r>
          </a:p>
          <a:p>
            <a:pPr lvl="1"/>
            <a:r>
              <a:t>No one is being “attacked” (or, no one should be).</a:t>
            </a:r>
          </a:p>
          <a:p>
            <a:pPr/>
            <a:r>
              <a:t>Don’t rehash design arguments (defer to author).</a:t>
            </a:r>
          </a:p>
          <a:p>
            <a:pPr/>
            <a:r>
              <a:t>All suggestions and criticisms must be addressed:</a:t>
            </a:r>
          </a:p>
          <a:p>
            <a:pPr lvl="1"/>
            <a:r>
              <a:t>At least in the negative.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Title 1"/>
          <p:cNvSpPr txBox="1"/>
          <p:nvPr>
            <p:ph type="title"/>
          </p:nvPr>
        </p:nvSpPr>
        <p:spPr>
          <a:prstGeom prst="rect">
            <a:avLst/>
          </a:prstGeom>
        </p:spPr>
        <p:txBody>
          <a:bodyPr/>
          <a:lstStyle/>
          <a:p>
            <a:pPr/>
            <a:r>
              <a:t>Code review: example on pull request</a:t>
            </a:r>
          </a:p>
        </p:txBody>
      </p:sp>
      <p:pic>
        <p:nvPicPr>
          <p:cNvPr id="222" name="Image" descr="Image"/>
          <p:cNvPicPr>
            <a:picLocks noChangeAspect="1"/>
          </p:cNvPicPr>
          <p:nvPr/>
        </p:nvPicPr>
        <p:blipFill>
          <a:blip r:embed="rId3">
            <a:extLst/>
          </a:blip>
          <a:stretch>
            <a:fillRect/>
          </a:stretch>
        </p:blipFill>
        <p:spPr>
          <a:xfrm>
            <a:off x="7934512" y="1579995"/>
            <a:ext cx="16366799" cy="12767819"/>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Title 1"/>
          <p:cNvSpPr txBox="1"/>
          <p:nvPr>
            <p:ph type="title"/>
          </p:nvPr>
        </p:nvSpPr>
        <p:spPr>
          <a:prstGeom prst="rect">
            <a:avLst/>
          </a:prstGeom>
        </p:spPr>
        <p:txBody>
          <a:bodyPr/>
          <a:lstStyle/>
          <a:p>
            <a:pPr/>
            <a:r>
              <a:t>Code review check-List</a:t>
            </a:r>
          </a:p>
        </p:txBody>
      </p:sp>
      <p:sp>
        <p:nvSpPr>
          <p:cNvPr id="227" name="Content Placeholder 2"/>
          <p:cNvSpPr txBox="1"/>
          <p:nvPr>
            <p:ph type="body" idx="1"/>
          </p:nvPr>
        </p:nvSpPr>
        <p:spPr>
          <a:prstGeom prst="rect">
            <a:avLst/>
          </a:prstGeom>
        </p:spPr>
        <p:txBody>
          <a:bodyPr/>
          <a:lstStyle/>
          <a:p>
            <a:pPr/>
            <a:r>
              <a:t>Consider:</a:t>
            </a:r>
          </a:p>
          <a:p>
            <a:pPr lvl="1"/>
            <a:r>
              <a:t>Am I able to understand the code easily?</a:t>
            </a:r>
          </a:p>
          <a:p>
            <a:pPr lvl="1"/>
            <a:r>
              <a:t>Does the code follow our style guidelines?</a:t>
            </a:r>
          </a:p>
          <a:p>
            <a:pPr lvl="1"/>
            <a:r>
              <a:t>Is the same code duplicated more than once?</a:t>
            </a:r>
          </a:p>
          <a:p>
            <a:pPr lvl="1"/>
            <a:r>
              <a:t>Is this file (or change) too big?</a:t>
            </a:r>
          </a:p>
          <a:p>
            <a:pPr lvl="1"/>
            <a:r>
              <a:t>Does this code meet our non-functional requirements?</a:t>
            </a:r>
          </a:p>
          <a:p>
            <a:pPr lvl="1"/>
            <a:r>
              <a:t>Is this code maintainable?</a:t>
            </a:r>
          </a:p>
          <a:p>
            <a:pPr lvl="1"/>
            <a:r>
              <a:t>Does this code have unintended side-effects?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Title 1"/>
          <p:cNvSpPr txBox="1"/>
          <p:nvPr>
            <p:ph type="title"/>
          </p:nvPr>
        </p:nvSpPr>
        <p:spPr>
          <a:prstGeom prst="rect">
            <a:avLst/>
          </a:prstGeom>
        </p:spPr>
        <p:txBody>
          <a:bodyPr/>
          <a:lstStyle/>
          <a:p>
            <a:pPr/>
            <a:r>
              <a:t>Code Reviews and Programmer’s Ego</a:t>
            </a:r>
          </a:p>
        </p:txBody>
      </p:sp>
      <p:sp>
        <p:nvSpPr>
          <p:cNvPr id="230" name="Content Placeholder 2"/>
          <p:cNvSpPr txBox="1"/>
          <p:nvPr>
            <p:ph type="body" idx="1"/>
          </p:nvPr>
        </p:nvSpPr>
        <p:spPr>
          <a:prstGeom prst="rect">
            <a:avLst/>
          </a:prstGeom>
        </p:spPr>
        <p:txBody>
          <a:bodyPr/>
          <a:lstStyle/>
          <a:p>
            <a:pPr/>
            <a:r>
              <a:t>Remember:</a:t>
            </a:r>
          </a:p>
          <a:p>
            <a:pPr lvl="1"/>
            <a:r>
              <a:t>Code review means someone’s looking over your work </a:t>
            </a:r>
          </a:p>
          <a:p>
            <a:pPr lvl="1"/>
            <a:r>
              <a:t>You might have some attachment to it</a:t>
            </a:r>
          </a:p>
          <a:p>
            <a:pPr lvl="1"/>
            <a:r>
              <a:t>Criticisms: sometimes hard not to take personally</a:t>
            </a:r>
          </a:p>
          <a:p>
            <a:pPr lvl="1"/>
            <a:r>
              <a:t>Acknowledge a criticism and move on</a:t>
            </a:r>
          </a:p>
          <a:p>
            <a:pPr lvl="1"/>
            <a:r>
              <a:t>Acknowledgment doesn’t imply that the author agrees with the content of the criticism </a:t>
            </a:r>
          </a:p>
          <a:p>
            <a:pPr lvl="1"/>
            <a:r>
              <a:t>The review is not about you, the goal is to improve code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Cost to Fix a Defect Over Time"/>
          <p:cNvSpPr txBox="1"/>
          <p:nvPr>
            <p:ph type="title"/>
          </p:nvPr>
        </p:nvSpPr>
        <p:spPr>
          <a:prstGeom prst="rect">
            <a:avLst/>
          </a:prstGeom>
        </p:spPr>
        <p:txBody>
          <a:bodyPr/>
          <a:lstStyle/>
          <a:p>
            <a:pPr/>
            <a:r>
              <a:t>Cost to fix a defect over time</a:t>
            </a:r>
          </a:p>
        </p:txBody>
      </p:sp>
      <p:sp>
        <p:nvSpPr>
          <p:cNvPr id="233" name="Rough estimate"/>
          <p:cNvSpPr txBox="1"/>
          <p:nvPr>
            <p:ph type="body" idx="1"/>
          </p:nvPr>
        </p:nvSpPr>
        <p:spPr>
          <a:prstGeom prst="rect">
            <a:avLst/>
          </a:prstGeom>
        </p:spPr>
        <p:txBody>
          <a:bodyPr/>
          <a:lstStyle/>
          <a:p>
            <a:pPr/>
            <a:r>
              <a:t>Rough estimate</a:t>
            </a:r>
          </a:p>
        </p:txBody>
      </p:sp>
      <p:grpSp>
        <p:nvGrpSpPr>
          <p:cNvPr id="236" name="Group"/>
          <p:cNvGrpSpPr/>
          <p:nvPr/>
        </p:nvGrpSpPr>
        <p:grpSpPr>
          <a:xfrm>
            <a:off x="9831555" y="5793969"/>
            <a:ext cx="7233799" cy="2015350"/>
            <a:chOff x="0" y="0"/>
            <a:chExt cx="7233798" cy="2015348"/>
          </a:xfrm>
        </p:grpSpPr>
        <p:sp>
          <p:nvSpPr>
            <p:cNvPr id="234" name="Line"/>
            <p:cNvSpPr/>
            <p:nvPr/>
          </p:nvSpPr>
          <p:spPr>
            <a:xfrm>
              <a:off x="4574814" y="249400"/>
              <a:ext cx="2590110" cy="1765949"/>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p>
          </p:txBody>
        </p:sp>
        <p:sp>
          <p:nvSpPr>
            <p:cNvPr id="235" name="Today: How do we catch defects just at the inflection point of this curve?"/>
            <p:cNvSpPr/>
            <p:nvPr/>
          </p:nvSpPr>
          <p:spPr>
            <a:xfrm>
              <a:off x="0" y="-1"/>
              <a:ext cx="723379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2438337">
                <a:defRPr sz="3100">
                  <a:latin typeface="Helvetica Neue"/>
                  <a:ea typeface="Helvetica Neue"/>
                  <a:cs typeface="Helvetica Neue"/>
                  <a:sym typeface="Helvetica Neue"/>
                </a:defRPr>
              </a:lvl1pPr>
            </a:lstStyle>
            <a:p>
              <a:pPr/>
              <a:r>
                <a:t>The final quality frontier: testing and monitoring in production</a:t>
              </a:r>
            </a:p>
          </p:txBody>
        </p:sp>
      </p:grpSp>
      <p:graphicFrame>
        <p:nvGraphicFramePr>
          <p:cNvPr id="237" name="2D Line Chart"/>
          <p:cNvGraphicFramePr/>
          <p:nvPr/>
        </p:nvGraphicFramePr>
        <p:xfrm>
          <a:off x="1830590" y="3190534"/>
          <a:ext cx="20716465" cy="10114272"/>
        </p:xfrm>
        <a:graphic xmlns:a="http://schemas.openxmlformats.org/drawingml/2006/main">
          <a:graphicData uri="http://schemas.openxmlformats.org/drawingml/2006/chart">
            <c:chart xmlns:c="http://schemas.openxmlformats.org/drawingml/2006/chart" r:id="rId3"/>
          </a:graphicData>
        </a:graphic>
      </p:graphicFrame>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 name="Continuous Development"/>
          <p:cNvSpPr txBox="1"/>
          <p:nvPr>
            <p:ph type="title"/>
          </p:nvPr>
        </p:nvSpPr>
        <p:spPr>
          <a:prstGeom prst="rect">
            <a:avLst/>
          </a:prstGeom>
        </p:spPr>
        <p:txBody>
          <a:bodyPr/>
          <a:lstStyle/>
          <a:p>
            <a:pPr/>
            <a:r>
              <a:t>Continuous Development</a:t>
            </a:r>
          </a:p>
        </p:txBody>
      </p:sp>
      <p:sp>
        <p:nvSpPr>
          <p:cNvPr id="40" name="Improving quality &amp; velocity with frequent, fast feedback loops"/>
          <p:cNvSpPr txBox="1"/>
          <p:nvPr>
            <p:ph type="body" sz="quarter" idx="1"/>
          </p:nvPr>
        </p:nvSpPr>
        <p:spPr>
          <a:xfrm>
            <a:off x="429699" y="1753618"/>
            <a:ext cx="23620798" cy="1360078"/>
          </a:xfrm>
          <a:prstGeom prst="rect">
            <a:avLst/>
          </a:prstGeom>
        </p:spPr>
        <p:txBody>
          <a:bodyPr/>
          <a:lstStyle/>
          <a:p>
            <a:pPr/>
            <a:r>
              <a:t>Improving quality &amp; velocity with frequent, fast feedback loops</a:t>
            </a:r>
          </a:p>
        </p:txBody>
      </p:sp>
      <p:pic>
        <p:nvPicPr>
          <p:cNvPr id="41" name="Image" descr="Image"/>
          <p:cNvPicPr>
            <a:picLocks noChangeAspect="1"/>
          </p:cNvPicPr>
          <p:nvPr/>
        </p:nvPicPr>
        <p:blipFill>
          <a:blip r:embed="rId3">
            <a:extLst/>
          </a:blip>
          <a:stretch>
            <a:fillRect/>
          </a:stretch>
        </p:blipFill>
        <p:spPr>
          <a:xfrm>
            <a:off x="149366" y="4761420"/>
            <a:ext cx="23921762" cy="7787426"/>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Case Study of a Failed Deployment: Knight Capital"/>
          <p:cNvSpPr txBox="1"/>
          <p:nvPr>
            <p:ph type="title"/>
          </p:nvPr>
        </p:nvSpPr>
        <p:spPr>
          <a:prstGeom prst="rect">
            <a:avLst/>
          </a:prstGeom>
        </p:spPr>
        <p:txBody>
          <a:bodyPr/>
          <a:lstStyle/>
          <a:p>
            <a:pPr/>
            <a:r>
              <a:t>Case study of a failed deployment</a:t>
            </a:r>
          </a:p>
        </p:txBody>
      </p:sp>
      <p:pic>
        <p:nvPicPr>
          <p:cNvPr id="242"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extLst/>
          </a:blip>
          <a:stretch>
            <a:fillRect/>
          </a:stretch>
        </p:blipFill>
        <p:spPr>
          <a:xfrm>
            <a:off x="15482651" y="3987289"/>
            <a:ext cx="8682109" cy="5353967"/>
          </a:xfrm>
          <a:prstGeom prst="rect">
            <a:avLst/>
          </a:prstGeom>
          <a:ln w="12700">
            <a:miter lim="400000"/>
          </a:ln>
        </p:spPr>
      </p:pic>
      <p:pic>
        <p:nvPicPr>
          <p:cNvPr id="243"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extLst/>
          </a:blip>
          <a:srcRect l="4454" t="1439" r="5970" b="60707"/>
          <a:stretch>
            <a:fillRect/>
          </a:stretch>
        </p:blipFill>
        <p:spPr>
          <a:xfrm>
            <a:off x="-215963" y="1598999"/>
            <a:ext cx="13994658" cy="8915498"/>
          </a:xfrm>
          <a:prstGeom prst="rect">
            <a:avLst/>
          </a:prstGeom>
          <a:ln w="12700">
            <a:miter lim="400000"/>
          </a:ln>
        </p:spPr>
      </p:pic>
      <p:sp>
        <p:nvSpPr>
          <p:cNvPr id="244"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11377631" y="9597045"/>
            <a:ext cx="12844868" cy="3616326"/>
          </a:xfrm>
          <a:prstGeom prst="rect">
            <a:avLst/>
          </a:prstGeom>
          <a:solidFill>
            <a:srgbClr val="FDFDFD"/>
          </a:solidFill>
          <a:ln>
            <a:solidFill>
              <a:srgbClr val="0A52B1"/>
            </a:solidFill>
          </a:ln>
          <a:effectLst>
            <a:outerShdw sx="100000" sy="100000" kx="0" ky="0" algn="b" rotWithShape="0" blurRad="63500" dist="102621" dir="8845007">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spAutoFit/>
          </a:bodyPr>
          <a:lstStyle>
            <a:lvl1pPr defTabSz="457200">
              <a:defRPr sz="3800">
                <a:solidFill>
                  <a:srgbClr val="333333"/>
                </a:solidFill>
              </a:defRPr>
            </a:lvl1pPr>
          </a:lstStyle>
          <a:p>
            <a:pPr/>
            <a:r>
              <a:t>“In the week before go-live, a Knight engineer manually deployed the new RLP code in SMARS to its 8 servers. However, he made a mistake and did not copy the new code to one of the servers. Knight did not have a second engineer review the deployment, and neither was there an automated system to alert anyone to the discrepancy. “</a:t>
            </a:r>
          </a:p>
        </p:txBody>
      </p:sp>
      <p:sp>
        <p:nvSpPr>
          <p:cNvPr id="245" name="https://www.henricodolfing.com/2019/06/project-failure-case-study-knight-capital.html"/>
          <p:cNvSpPr txBox="1"/>
          <p:nvPr/>
        </p:nvSpPr>
        <p:spPr>
          <a:xfrm>
            <a:off x="12089608" y="13262732"/>
            <a:ext cx="11053929" cy="436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a:hlinkClick r:id="rId5" invalidUrl="" action="" tgtFrame="" tooltip="" history="1" highlightClick="0" endSnd="0"/>
              </a:rPr>
              <a:t>https://www.henricodolfing.com/2019/06/project-failure-case-study-knight-capital.html</a:t>
            </a:r>
            <a:r>
              <a:rPr u="none">
                <a:solidFill>
                  <a:srgbClr val="000000"/>
                </a:solidFill>
                <a:uFillTx/>
              </a:rPr>
              <a:t> </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What Could Knight Capital Have Done Better?"/>
          <p:cNvSpPr txBox="1"/>
          <p:nvPr>
            <p:ph type="title"/>
          </p:nvPr>
        </p:nvSpPr>
        <p:spPr>
          <a:prstGeom prst="rect">
            <a:avLst/>
          </a:prstGeom>
        </p:spPr>
        <p:txBody>
          <a:bodyPr/>
          <a:lstStyle>
            <a:lvl1pPr defTabSz="2340804">
              <a:defRPr spc="-200" sz="8100"/>
            </a:lvl1pPr>
          </a:lstStyle>
          <a:p>
            <a:pPr/>
            <a:r>
              <a:t>What could Knight capital have done better?</a:t>
            </a:r>
          </a:p>
        </p:txBody>
      </p:sp>
      <p:sp>
        <p:nvSpPr>
          <p:cNvPr id="250" name="Slide Subtitle"/>
          <p:cNvSpPr txBox="1"/>
          <p:nvPr>
            <p:ph type="body" idx="1"/>
          </p:nvPr>
        </p:nvSpPr>
        <p:spPr>
          <a:prstGeom prst="rect">
            <a:avLst/>
          </a:prstGeom>
        </p:spPr>
        <p:txBody>
          <a:bodyPr/>
          <a:lstStyle/>
          <a:p>
            <a:pPr/>
            <a:r>
              <a:t>Use capture/replay testing instead of driving market conditions in a test</a:t>
            </a:r>
          </a:p>
          <a:p>
            <a:pPr/>
            <a:r>
              <a:t>Avoid including “test” code in production deployments</a:t>
            </a:r>
          </a:p>
          <a:p>
            <a:pPr/>
            <a:r>
              <a:t>Automate deployments</a:t>
            </a:r>
          </a:p>
          <a:p>
            <a:pPr/>
            <a:r>
              <a:t>Define and monitor risk-based KPIs</a:t>
            </a:r>
          </a:p>
          <a:p>
            <a:pPr/>
            <a:r>
              <a:t>Create checklists for responding to incidents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Deploying New Code"/>
          <p:cNvSpPr txBox="1"/>
          <p:nvPr>
            <p:ph type="title"/>
          </p:nvPr>
        </p:nvSpPr>
        <p:spPr>
          <a:prstGeom prst="rect">
            <a:avLst/>
          </a:prstGeom>
        </p:spPr>
        <p:txBody>
          <a:bodyPr/>
          <a:lstStyle/>
          <a:p>
            <a:pPr/>
            <a:r>
              <a:t>Deployment Philosophy: Instagram </a:t>
            </a:r>
          </a:p>
        </p:txBody>
      </p:sp>
      <p:sp>
        <p:nvSpPr>
          <p:cNvPr id="255" name="The best that we can hope for?"/>
          <p:cNvSpPr txBox="1"/>
          <p:nvPr>
            <p:ph type="body" idx="1"/>
          </p:nvPr>
        </p:nvSpPr>
        <p:spPr>
          <a:prstGeom prst="rect">
            <a:avLst/>
          </a:prstGeom>
        </p:spPr>
        <p:txBody>
          <a:bodyPr/>
          <a:lstStyle/>
          <a:p>
            <a:pPr/>
            <a:r>
              <a:t>“Faster is safer”</a:t>
            </a:r>
          </a:p>
        </p:txBody>
      </p:sp>
      <p:sp>
        <p:nvSpPr>
          <p:cNvPr id="256" name="“If stuff blows up it affects a very small percentage of people”"/>
          <p:cNvSpPr txBox="1"/>
          <p:nvPr/>
        </p:nvSpPr>
        <p:spPr>
          <a:xfrm>
            <a:off x="8255717" y="4611254"/>
            <a:ext cx="14035407" cy="18673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300875" indent="-131851" defTabSz="2438337">
              <a:lnSpc>
                <a:spcPct val="90000"/>
              </a:lnSpc>
              <a:defRPr spc="-120" sz="6000">
                <a:latin typeface="Helvetica Neue Medium"/>
                <a:ea typeface="Helvetica Neue Medium"/>
                <a:cs typeface="Helvetica Neue Medium"/>
                <a:sym typeface="Helvetica Neue Medium"/>
              </a:defRPr>
            </a:lvl1pPr>
          </a:lstStyle>
          <a:p>
            <a:pPr/>
            <a:r>
              <a:t>“If stuff blows up it affects a very small percentage of people”</a:t>
            </a:r>
          </a:p>
        </p:txBody>
      </p:sp>
      <p:pic>
        <p:nvPicPr>
          <p:cNvPr id="257" name="3047642-inline-i-1-do-the-simple-thing-first-the-engineering-behind-instagram.jpg" descr="3047642-inline-i-1-do-the-simple-thing-first-the-engineering-behind-instagram.jpg"/>
          <p:cNvPicPr>
            <a:picLocks noChangeAspect="1"/>
          </p:cNvPicPr>
          <p:nvPr/>
        </p:nvPicPr>
        <p:blipFill>
          <a:blip r:embed="rId3">
            <a:extLst/>
          </a:blip>
          <a:stretch>
            <a:fillRect/>
          </a:stretch>
        </p:blipFill>
        <p:spPr>
          <a:xfrm>
            <a:off x="312686" y="4174252"/>
            <a:ext cx="7569203" cy="7581903"/>
          </a:xfrm>
          <a:prstGeom prst="rect">
            <a:avLst/>
          </a:prstGeom>
          <a:ln w="12700">
            <a:miter lim="400000"/>
          </a:ln>
        </p:spPr>
      </p:pic>
      <p:sp>
        <p:nvSpPr>
          <p:cNvPr id="258" name="Instagram cofounder and CTO Mike Krieger"/>
          <p:cNvSpPr txBox="1"/>
          <p:nvPr/>
        </p:nvSpPr>
        <p:spPr>
          <a:xfrm>
            <a:off x="13551436" y="7040849"/>
            <a:ext cx="9646007"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b="1">
                <a:latin typeface="Helvetica Neue"/>
                <a:ea typeface="Helvetica Neue"/>
                <a:cs typeface="Helvetica Neue"/>
                <a:sym typeface="Helvetica Neue"/>
              </a:defRPr>
            </a:lvl1pPr>
          </a:lstStyle>
          <a:p>
            <a:pPr/>
            <a:r>
              <a:t>Instagram cofounder and CTO Mike Krieger</a:t>
            </a:r>
          </a:p>
        </p:txBody>
      </p:sp>
      <p:sp>
        <p:nvSpPr>
          <p:cNvPr id="259" name="https://www.fastcompany.com/3047642/do-the-simple-thing-first-the-engineering-behind-instagram"/>
          <p:cNvSpPr txBox="1"/>
          <p:nvPr/>
        </p:nvSpPr>
        <p:spPr>
          <a:xfrm>
            <a:off x="5857783" y="12622665"/>
            <a:ext cx="1378244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2438337">
              <a:defRPr sz="2400" u="sng">
                <a:solidFill>
                  <a:srgbClr val="0000FF"/>
                </a:solidFill>
                <a:uFill>
                  <a:solidFill>
                    <a:srgbClr val="0000FF"/>
                  </a:solidFill>
                </a:uFill>
                <a:latin typeface="Helvetica Neue"/>
                <a:ea typeface="Helvetica Neue"/>
                <a:cs typeface="Helvetica Neue"/>
                <a:sym typeface="Helvetica Neue"/>
                <a:hlinkClick r:id="rId4" invalidUrl="" action="" tgtFrame="" tooltip="" history="1" highlightClick="0" endSnd="0"/>
              </a:defRPr>
            </a:lvl1pPr>
          </a:lstStyle>
          <a:p>
            <a:pPr/>
            <a:r>
              <a:rPr>
                <a:hlinkClick r:id="rId4" invalidUrl="" action="" tgtFrame="" tooltip="" history="1" highlightClick="0" endSnd="0"/>
              </a:rPr>
              <a:t>https://www.fastcompany.com/3047642/do-the-simple-thing-first-the-engineering-behind-instagram</a:t>
            </a:r>
          </a:p>
        </p:txBody>
      </p:sp>
      <p:pic>
        <p:nvPicPr>
          <p:cNvPr id="260" name="Image" descr="Image"/>
          <p:cNvPicPr>
            <a:picLocks noChangeAspect="1"/>
          </p:cNvPicPr>
          <p:nvPr/>
        </p:nvPicPr>
        <p:blipFill>
          <a:blip r:embed="rId5">
            <a:extLst/>
          </a:blip>
          <a:stretch>
            <a:fillRect/>
          </a:stretch>
        </p:blipFill>
        <p:spPr>
          <a:xfrm>
            <a:off x="8273784" y="7097104"/>
            <a:ext cx="2807054" cy="255881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Continuous Delivery"/>
          <p:cNvSpPr txBox="1"/>
          <p:nvPr>
            <p:ph type="title"/>
          </p:nvPr>
        </p:nvSpPr>
        <p:spPr>
          <a:prstGeom prst="rect">
            <a:avLst/>
          </a:prstGeom>
        </p:spPr>
        <p:txBody>
          <a:bodyPr/>
          <a:lstStyle/>
          <a:p>
            <a:pPr/>
            <a:r>
              <a:t>Continuous Delivery</a:t>
            </a:r>
          </a:p>
        </p:txBody>
      </p:sp>
      <p:sp>
        <p:nvSpPr>
          <p:cNvPr id="265" name="“Faster is safer”: Key values of continuous delivery"/>
          <p:cNvSpPr txBox="1"/>
          <p:nvPr>
            <p:ph type="body" idx="1"/>
          </p:nvPr>
        </p:nvSpPr>
        <p:spPr>
          <a:prstGeom prst="rect">
            <a:avLst/>
          </a:prstGeom>
        </p:spPr>
        <p:txBody>
          <a:bodyPr/>
          <a:lstStyle/>
          <a:p>
            <a:pPr/>
            <a:r>
              <a:t>“Faster is safer”: Key values of continuous delivery</a:t>
            </a:r>
          </a:p>
          <a:p>
            <a:pPr lvl="1"/>
            <a:r>
              <a:t>Release frequently, in small batches</a:t>
            </a:r>
          </a:p>
          <a:p>
            <a:pPr lvl="1"/>
            <a:r>
              <a:t>Maintain key performance indicators to evaluate the impact of updates</a:t>
            </a:r>
          </a:p>
          <a:p>
            <a:pPr lvl="1"/>
            <a:r>
              <a:t>Phase roll-outs</a:t>
            </a:r>
          </a:p>
          <a:p>
            <a:pPr lvl="1"/>
            <a:r>
              <a:t>Evaluate business impact of new features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taging Environments"/>
          <p:cNvSpPr txBox="1"/>
          <p:nvPr>
            <p:ph type="title"/>
          </p:nvPr>
        </p:nvSpPr>
        <p:spPr>
          <a:prstGeom prst="rect">
            <a:avLst/>
          </a:prstGeom>
        </p:spPr>
        <p:txBody>
          <a:bodyPr/>
          <a:lstStyle/>
          <a:p>
            <a:pPr/>
            <a:r>
              <a:t>Staging environments</a:t>
            </a:r>
          </a:p>
        </p:txBody>
      </p:sp>
      <p:sp>
        <p:nvSpPr>
          <p:cNvPr id="270" name="Enabling Continuous Delivery"/>
          <p:cNvSpPr txBox="1"/>
          <p:nvPr>
            <p:ph type="body" idx="1"/>
          </p:nvPr>
        </p:nvSpPr>
        <p:spPr>
          <a:prstGeom prst="rect">
            <a:avLst/>
          </a:prstGeom>
        </p:spPr>
        <p:txBody>
          <a:bodyPr/>
          <a:lstStyle/>
          <a:p>
            <a:pPr/>
            <a:r>
              <a:t>Enabling Continuous Delivery</a:t>
            </a:r>
          </a:p>
          <a:p>
            <a:pPr/>
            <a:r>
              <a:t>As software gets more complex with more dependencies, it's impossible to simulate the whole when testing</a:t>
            </a:r>
          </a:p>
          <a:p>
            <a:pPr/>
            <a:r>
              <a:t>Idea: Deploy to a complete production-like environment, but don't have all use it</a:t>
            </a:r>
          </a:p>
          <a:p>
            <a:pPr/>
            <a:r>
              <a:t>Examples:</a:t>
            </a:r>
          </a:p>
          <a:p>
            <a:pPr lvl="1"/>
            <a:r>
              <a:t>“Eat your own dogfood”</a:t>
            </a:r>
          </a:p>
          <a:p>
            <a:pPr lvl="1"/>
            <a:r>
              <a:t>Beta/Alpha testers</a:t>
            </a:r>
          </a:p>
          <a:p>
            <a:pPr/>
            <a:r>
              <a:t>Lower risk if a problem occurs in staging than in production</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Test-Stage-Production"/>
          <p:cNvSpPr txBox="1"/>
          <p:nvPr>
            <p:ph type="title"/>
          </p:nvPr>
        </p:nvSpPr>
        <p:spPr>
          <a:prstGeom prst="rect">
            <a:avLst/>
          </a:prstGeom>
        </p:spPr>
        <p:txBody>
          <a:bodyPr/>
          <a:lstStyle/>
          <a:p>
            <a:pPr/>
            <a:r>
              <a:t>Test-Stage-Production</a:t>
            </a:r>
          </a:p>
        </p:txBody>
      </p:sp>
      <p:sp>
        <p:nvSpPr>
          <p:cNvPr id="275" name="Continuous Delivery in Action"/>
          <p:cNvSpPr txBox="1"/>
          <p:nvPr>
            <p:ph type="body" idx="1"/>
          </p:nvPr>
        </p:nvSpPr>
        <p:spPr>
          <a:prstGeom prst="rect">
            <a:avLst/>
          </a:prstGeom>
        </p:spPr>
        <p:txBody>
          <a:bodyPr/>
          <a:lstStyle/>
          <a:p>
            <a:pPr/>
            <a:r>
              <a:t>Continuous Delivery in Action</a:t>
            </a:r>
          </a:p>
        </p:txBody>
      </p:sp>
      <p:grpSp>
        <p:nvGrpSpPr>
          <p:cNvPr id="278" name="Testing Environment"/>
          <p:cNvGrpSpPr/>
          <p:nvPr/>
        </p:nvGrpSpPr>
        <p:grpSpPr>
          <a:xfrm>
            <a:off x="3447840" y="7423424"/>
            <a:ext cx="2577810" cy="3170220"/>
            <a:chOff x="0" y="0"/>
            <a:chExt cx="2577809" cy="3170218"/>
          </a:xfrm>
        </p:grpSpPr>
        <p:sp>
          <p:nvSpPr>
            <p:cNvPr id="276" name="Rectangle"/>
            <p:cNvSpPr/>
            <p:nvPr/>
          </p:nvSpPr>
          <p:spPr>
            <a:xfrm>
              <a:off x="0" y="0"/>
              <a:ext cx="2577810" cy="3170219"/>
            </a:xfrm>
            <a:prstGeom prst="rect">
              <a:avLst/>
            </a:prstGeom>
            <a:solidFill>
              <a:srgbClr val="516D7C"/>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p>
          </p:txBody>
        </p:sp>
        <p:sp>
          <p:nvSpPr>
            <p:cNvPr id="277" name="Testing Environment"/>
            <p:cNvSpPr txBox="1"/>
            <p:nvPr/>
          </p:nvSpPr>
          <p:spPr>
            <a:xfrm>
              <a:off x="0" y="0"/>
              <a:ext cx="2577810" cy="11080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pPr/>
              <a:r>
                <a:t>Testing Environment</a:t>
              </a:r>
            </a:p>
          </p:txBody>
        </p:sp>
      </p:grpSp>
      <p:grpSp>
        <p:nvGrpSpPr>
          <p:cNvPr id="281" name="Staging Environment"/>
          <p:cNvGrpSpPr/>
          <p:nvPr/>
        </p:nvGrpSpPr>
        <p:grpSpPr>
          <a:xfrm>
            <a:off x="7293642" y="7423424"/>
            <a:ext cx="4150266" cy="3170220"/>
            <a:chOff x="0" y="0"/>
            <a:chExt cx="4150264" cy="3170218"/>
          </a:xfrm>
        </p:grpSpPr>
        <p:sp>
          <p:nvSpPr>
            <p:cNvPr id="279" name="Rectangle"/>
            <p:cNvSpPr/>
            <p:nvPr/>
          </p:nvSpPr>
          <p:spPr>
            <a:xfrm>
              <a:off x="0" y="0"/>
              <a:ext cx="4150266" cy="3170219"/>
            </a:xfrm>
            <a:prstGeom prst="rect">
              <a:avLst/>
            </a:prstGeom>
            <a:solidFill>
              <a:srgbClr val="516D7C"/>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p>
          </p:txBody>
        </p:sp>
        <p:sp>
          <p:nvSpPr>
            <p:cNvPr id="280" name="Staging Environment"/>
            <p:cNvSpPr txBox="1"/>
            <p:nvPr/>
          </p:nvSpPr>
          <p:spPr>
            <a:xfrm>
              <a:off x="0" y="0"/>
              <a:ext cx="4150266" cy="6254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pPr/>
              <a:r>
                <a:t>Staging Environment</a:t>
              </a:r>
            </a:p>
          </p:txBody>
        </p:sp>
      </p:grpSp>
      <p:grpSp>
        <p:nvGrpSpPr>
          <p:cNvPr id="284" name="Production Environment"/>
          <p:cNvGrpSpPr/>
          <p:nvPr/>
        </p:nvGrpSpPr>
        <p:grpSpPr>
          <a:xfrm>
            <a:off x="12269750" y="7423424"/>
            <a:ext cx="8256633" cy="3170220"/>
            <a:chOff x="0" y="0"/>
            <a:chExt cx="8256632" cy="3170218"/>
          </a:xfrm>
        </p:grpSpPr>
        <p:sp>
          <p:nvSpPr>
            <p:cNvPr id="282" name="Rectangle"/>
            <p:cNvSpPr/>
            <p:nvPr/>
          </p:nvSpPr>
          <p:spPr>
            <a:xfrm>
              <a:off x="-1" y="0"/>
              <a:ext cx="8256634" cy="3170219"/>
            </a:xfrm>
            <a:prstGeom prst="rect">
              <a:avLst/>
            </a:prstGeom>
            <a:solidFill>
              <a:srgbClr val="516D7C"/>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p>
          </p:txBody>
        </p:sp>
        <p:sp>
          <p:nvSpPr>
            <p:cNvPr id="283" name="Production Environment"/>
            <p:cNvSpPr txBox="1"/>
            <p:nvPr/>
          </p:nvSpPr>
          <p:spPr>
            <a:xfrm>
              <a:off x="-1" y="0"/>
              <a:ext cx="8256634" cy="6254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pPr/>
              <a:r>
                <a:t>Production Environment</a:t>
              </a:r>
            </a:p>
          </p:txBody>
        </p:sp>
      </p:grpSp>
      <p:sp>
        <p:nvSpPr>
          <p:cNvPr id="285" name="Line"/>
          <p:cNvSpPr/>
          <p:nvPr/>
        </p:nvSpPr>
        <p:spPr>
          <a:xfrm>
            <a:off x="4736743" y="5578047"/>
            <a:ext cx="3" cy="176910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p>
        </p:txBody>
      </p:sp>
      <p:sp>
        <p:nvSpPr>
          <p:cNvPr id="286" name="Beta/Dogfooding"/>
          <p:cNvSpPr txBox="1"/>
          <p:nvPr/>
        </p:nvSpPr>
        <p:spPr>
          <a:xfrm>
            <a:off x="7105136" y="4925273"/>
            <a:ext cx="4527277" cy="6635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spAutoFit/>
          </a:bodyPr>
          <a:lstStyle>
            <a:lvl1pPr algn="ctr" defTabSz="821529">
              <a:defRPr b="1" sz="3400"/>
            </a:lvl1pPr>
          </a:lstStyle>
          <a:p>
            <a:pPr/>
            <a:r>
              <a:t>Beta/Dogfooding</a:t>
            </a:r>
          </a:p>
        </p:txBody>
      </p:sp>
      <p:sp>
        <p:nvSpPr>
          <p:cNvPr id="287" name="Line"/>
          <p:cNvSpPr/>
          <p:nvPr/>
        </p:nvSpPr>
        <p:spPr>
          <a:xfrm>
            <a:off x="16034862" y="5688595"/>
            <a:ext cx="3" cy="172662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p>
        </p:txBody>
      </p:sp>
      <p:sp>
        <p:nvSpPr>
          <p:cNvPr id="288" name="User Requests"/>
          <p:cNvSpPr txBox="1"/>
          <p:nvPr/>
        </p:nvSpPr>
        <p:spPr>
          <a:xfrm>
            <a:off x="13771226" y="5077570"/>
            <a:ext cx="4527277" cy="6635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spAutoFit/>
          </a:bodyPr>
          <a:lstStyle>
            <a:lvl1pPr algn="ctr" defTabSz="821529">
              <a:defRPr b="1" sz="3400"/>
            </a:lvl1pPr>
          </a:lstStyle>
          <a:p>
            <a:pPr/>
            <a:r>
              <a:t>User Requests</a:t>
            </a:r>
          </a:p>
        </p:txBody>
      </p:sp>
      <p:sp>
        <p:nvSpPr>
          <p:cNvPr id="289" name="Line"/>
          <p:cNvSpPr/>
          <p:nvPr/>
        </p:nvSpPr>
        <p:spPr>
          <a:xfrm>
            <a:off x="9368773" y="5712518"/>
            <a:ext cx="2" cy="1678784"/>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p>
        </p:txBody>
      </p:sp>
      <p:sp>
        <p:nvSpPr>
          <p:cNvPr id="290" name="Developer Environments"/>
          <p:cNvSpPr txBox="1"/>
          <p:nvPr/>
        </p:nvSpPr>
        <p:spPr>
          <a:xfrm>
            <a:off x="2473106" y="4511035"/>
            <a:ext cx="4527277" cy="11842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spAutoFit/>
          </a:bodyPr>
          <a:lstStyle>
            <a:lvl1pPr algn="ctr" defTabSz="821529">
              <a:defRPr b="1" sz="3400"/>
            </a:lvl1pPr>
          </a:lstStyle>
          <a:p>
            <a:pPr/>
            <a:r>
              <a:t>Developer Environments</a:t>
            </a:r>
          </a:p>
        </p:txBody>
      </p:sp>
      <p:pic>
        <p:nvPicPr>
          <p:cNvPr id="291" name="Image" descr="Image"/>
          <p:cNvPicPr>
            <a:picLocks noChangeAspect="1"/>
          </p:cNvPicPr>
          <p:nvPr/>
        </p:nvPicPr>
        <p:blipFill>
          <a:blip r:embed="rId3">
            <a:extLst/>
          </a:blip>
          <a:stretch>
            <a:fillRect/>
          </a:stretch>
        </p:blipFill>
        <p:spPr>
          <a:xfrm>
            <a:off x="3524027" y="9129358"/>
            <a:ext cx="2425434" cy="252360"/>
          </a:xfrm>
          <a:prstGeom prst="rect">
            <a:avLst/>
          </a:prstGeom>
          <a:ln w="12700">
            <a:miter lim="400000"/>
          </a:ln>
        </p:spPr>
      </p:pic>
      <p:pic>
        <p:nvPicPr>
          <p:cNvPr id="292" name="Image" descr="Image"/>
          <p:cNvPicPr>
            <a:picLocks noChangeAspect="1"/>
          </p:cNvPicPr>
          <p:nvPr/>
        </p:nvPicPr>
        <p:blipFill>
          <a:blip r:embed="rId3">
            <a:extLst/>
          </a:blip>
          <a:stretch>
            <a:fillRect/>
          </a:stretch>
        </p:blipFill>
        <p:spPr>
          <a:xfrm>
            <a:off x="8156057" y="8334026"/>
            <a:ext cx="2425434" cy="252360"/>
          </a:xfrm>
          <a:prstGeom prst="rect">
            <a:avLst/>
          </a:prstGeom>
          <a:ln w="12700">
            <a:miter lim="400000"/>
          </a:ln>
        </p:spPr>
      </p:pic>
      <p:pic>
        <p:nvPicPr>
          <p:cNvPr id="293" name="Image" descr="Image"/>
          <p:cNvPicPr>
            <a:picLocks noChangeAspect="1"/>
          </p:cNvPicPr>
          <p:nvPr/>
        </p:nvPicPr>
        <p:blipFill>
          <a:blip r:embed="rId3">
            <a:extLst/>
          </a:blip>
          <a:stretch>
            <a:fillRect/>
          </a:stretch>
        </p:blipFill>
        <p:spPr>
          <a:xfrm>
            <a:off x="8156057" y="8864247"/>
            <a:ext cx="2425434" cy="252360"/>
          </a:xfrm>
          <a:prstGeom prst="rect">
            <a:avLst/>
          </a:prstGeom>
          <a:ln w="12700">
            <a:miter lim="400000"/>
          </a:ln>
        </p:spPr>
      </p:pic>
      <p:pic>
        <p:nvPicPr>
          <p:cNvPr id="294" name="Image" descr="Image"/>
          <p:cNvPicPr>
            <a:picLocks noChangeAspect="1"/>
          </p:cNvPicPr>
          <p:nvPr/>
        </p:nvPicPr>
        <p:blipFill>
          <a:blip r:embed="rId3">
            <a:extLst/>
          </a:blip>
          <a:stretch>
            <a:fillRect/>
          </a:stretch>
        </p:blipFill>
        <p:spPr>
          <a:xfrm>
            <a:off x="8156057" y="9394468"/>
            <a:ext cx="2425434" cy="252360"/>
          </a:xfrm>
          <a:prstGeom prst="rect">
            <a:avLst/>
          </a:prstGeom>
          <a:ln w="12700">
            <a:miter lim="400000"/>
          </a:ln>
        </p:spPr>
      </p:pic>
      <p:pic>
        <p:nvPicPr>
          <p:cNvPr id="295" name="Image" descr="Image"/>
          <p:cNvPicPr>
            <a:picLocks noChangeAspect="1"/>
          </p:cNvPicPr>
          <p:nvPr/>
        </p:nvPicPr>
        <p:blipFill>
          <a:blip r:embed="rId3">
            <a:extLst/>
          </a:blip>
          <a:stretch>
            <a:fillRect/>
          </a:stretch>
        </p:blipFill>
        <p:spPr>
          <a:xfrm>
            <a:off x="8156057" y="9924689"/>
            <a:ext cx="2425434" cy="252360"/>
          </a:xfrm>
          <a:prstGeom prst="rect">
            <a:avLst/>
          </a:prstGeom>
          <a:ln w="12700">
            <a:miter lim="400000"/>
          </a:ln>
        </p:spPr>
      </p:pic>
      <p:pic>
        <p:nvPicPr>
          <p:cNvPr id="296" name="Image" descr="Image"/>
          <p:cNvPicPr>
            <a:picLocks noChangeAspect="1"/>
          </p:cNvPicPr>
          <p:nvPr/>
        </p:nvPicPr>
        <p:blipFill>
          <a:blip r:embed="rId3">
            <a:extLst/>
          </a:blip>
          <a:stretch>
            <a:fillRect/>
          </a:stretch>
        </p:blipFill>
        <p:spPr>
          <a:xfrm>
            <a:off x="12476533" y="8334026"/>
            <a:ext cx="2425434" cy="252360"/>
          </a:xfrm>
          <a:prstGeom prst="rect">
            <a:avLst/>
          </a:prstGeom>
          <a:ln w="12700">
            <a:miter lim="400000"/>
          </a:ln>
        </p:spPr>
      </p:pic>
      <p:pic>
        <p:nvPicPr>
          <p:cNvPr id="297" name="Image" descr="Image"/>
          <p:cNvPicPr>
            <a:picLocks noChangeAspect="1"/>
          </p:cNvPicPr>
          <p:nvPr/>
        </p:nvPicPr>
        <p:blipFill>
          <a:blip r:embed="rId3">
            <a:extLst/>
          </a:blip>
          <a:stretch>
            <a:fillRect/>
          </a:stretch>
        </p:blipFill>
        <p:spPr>
          <a:xfrm>
            <a:off x="12476533" y="8864247"/>
            <a:ext cx="2425434" cy="252360"/>
          </a:xfrm>
          <a:prstGeom prst="rect">
            <a:avLst/>
          </a:prstGeom>
          <a:ln w="12700">
            <a:miter lim="400000"/>
          </a:ln>
        </p:spPr>
      </p:pic>
      <p:pic>
        <p:nvPicPr>
          <p:cNvPr id="298" name="Image" descr="Image"/>
          <p:cNvPicPr>
            <a:picLocks noChangeAspect="1"/>
          </p:cNvPicPr>
          <p:nvPr/>
        </p:nvPicPr>
        <p:blipFill>
          <a:blip r:embed="rId3">
            <a:extLst/>
          </a:blip>
          <a:stretch>
            <a:fillRect/>
          </a:stretch>
        </p:blipFill>
        <p:spPr>
          <a:xfrm>
            <a:off x="12476533" y="9394468"/>
            <a:ext cx="2425434" cy="252360"/>
          </a:xfrm>
          <a:prstGeom prst="rect">
            <a:avLst/>
          </a:prstGeom>
          <a:ln w="12700">
            <a:miter lim="400000"/>
          </a:ln>
        </p:spPr>
      </p:pic>
      <p:pic>
        <p:nvPicPr>
          <p:cNvPr id="299" name="Image" descr="Image"/>
          <p:cNvPicPr>
            <a:picLocks noChangeAspect="1"/>
          </p:cNvPicPr>
          <p:nvPr/>
        </p:nvPicPr>
        <p:blipFill>
          <a:blip r:embed="rId3">
            <a:extLst/>
          </a:blip>
          <a:stretch>
            <a:fillRect/>
          </a:stretch>
        </p:blipFill>
        <p:spPr>
          <a:xfrm>
            <a:off x="12476533" y="9924689"/>
            <a:ext cx="2425434" cy="252360"/>
          </a:xfrm>
          <a:prstGeom prst="rect">
            <a:avLst/>
          </a:prstGeom>
          <a:ln w="12700">
            <a:miter lim="400000"/>
          </a:ln>
        </p:spPr>
      </p:pic>
      <p:pic>
        <p:nvPicPr>
          <p:cNvPr id="300" name="Image" descr="Image"/>
          <p:cNvPicPr>
            <a:picLocks noChangeAspect="1"/>
          </p:cNvPicPr>
          <p:nvPr/>
        </p:nvPicPr>
        <p:blipFill>
          <a:blip r:embed="rId3">
            <a:extLst/>
          </a:blip>
          <a:stretch>
            <a:fillRect/>
          </a:stretch>
        </p:blipFill>
        <p:spPr>
          <a:xfrm>
            <a:off x="15110345" y="8334026"/>
            <a:ext cx="2425434" cy="252360"/>
          </a:xfrm>
          <a:prstGeom prst="rect">
            <a:avLst/>
          </a:prstGeom>
          <a:ln w="12700">
            <a:miter lim="400000"/>
          </a:ln>
        </p:spPr>
      </p:pic>
      <p:pic>
        <p:nvPicPr>
          <p:cNvPr id="301" name="Image" descr="Image"/>
          <p:cNvPicPr>
            <a:picLocks noChangeAspect="1"/>
          </p:cNvPicPr>
          <p:nvPr/>
        </p:nvPicPr>
        <p:blipFill>
          <a:blip r:embed="rId3">
            <a:extLst/>
          </a:blip>
          <a:stretch>
            <a:fillRect/>
          </a:stretch>
        </p:blipFill>
        <p:spPr>
          <a:xfrm>
            <a:off x="15110345" y="8864247"/>
            <a:ext cx="2425434" cy="252360"/>
          </a:xfrm>
          <a:prstGeom prst="rect">
            <a:avLst/>
          </a:prstGeom>
          <a:ln w="12700">
            <a:miter lim="400000"/>
          </a:ln>
        </p:spPr>
      </p:pic>
      <p:pic>
        <p:nvPicPr>
          <p:cNvPr id="302" name="Image" descr="Image"/>
          <p:cNvPicPr>
            <a:picLocks noChangeAspect="1"/>
          </p:cNvPicPr>
          <p:nvPr/>
        </p:nvPicPr>
        <p:blipFill>
          <a:blip r:embed="rId3">
            <a:extLst/>
          </a:blip>
          <a:stretch>
            <a:fillRect/>
          </a:stretch>
        </p:blipFill>
        <p:spPr>
          <a:xfrm>
            <a:off x="15110345" y="9394468"/>
            <a:ext cx="2425434" cy="252360"/>
          </a:xfrm>
          <a:prstGeom prst="rect">
            <a:avLst/>
          </a:prstGeom>
          <a:ln w="12700">
            <a:miter lim="400000"/>
          </a:ln>
        </p:spPr>
      </p:pic>
      <p:pic>
        <p:nvPicPr>
          <p:cNvPr id="303" name="Image" descr="Image"/>
          <p:cNvPicPr>
            <a:picLocks noChangeAspect="1"/>
          </p:cNvPicPr>
          <p:nvPr/>
        </p:nvPicPr>
        <p:blipFill>
          <a:blip r:embed="rId3">
            <a:extLst/>
          </a:blip>
          <a:stretch>
            <a:fillRect/>
          </a:stretch>
        </p:blipFill>
        <p:spPr>
          <a:xfrm>
            <a:off x="15110345" y="9924689"/>
            <a:ext cx="2425434" cy="252360"/>
          </a:xfrm>
          <a:prstGeom prst="rect">
            <a:avLst/>
          </a:prstGeom>
          <a:ln w="12700">
            <a:miter lim="400000"/>
          </a:ln>
        </p:spPr>
      </p:pic>
      <p:pic>
        <p:nvPicPr>
          <p:cNvPr id="304" name="Image" descr="Image"/>
          <p:cNvPicPr>
            <a:picLocks noChangeAspect="1"/>
          </p:cNvPicPr>
          <p:nvPr/>
        </p:nvPicPr>
        <p:blipFill>
          <a:blip r:embed="rId3">
            <a:extLst/>
          </a:blip>
          <a:stretch>
            <a:fillRect/>
          </a:stretch>
        </p:blipFill>
        <p:spPr>
          <a:xfrm>
            <a:off x="17744155" y="8334026"/>
            <a:ext cx="2425434" cy="252360"/>
          </a:xfrm>
          <a:prstGeom prst="rect">
            <a:avLst/>
          </a:prstGeom>
          <a:ln w="12700">
            <a:miter lim="400000"/>
          </a:ln>
        </p:spPr>
      </p:pic>
      <p:pic>
        <p:nvPicPr>
          <p:cNvPr id="305" name="Image" descr="Image"/>
          <p:cNvPicPr>
            <a:picLocks noChangeAspect="1"/>
          </p:cNvPicPr>
          <p:nvPr/>
        </p:nvPicPr>
        <p:blipFill>
          <a:blip r:embed="rId3">
            <a:extLst/>
          </a:blip>
          <a:stretch>
            <a:fillRect/>
          </a:stretch>
        </p:blipFill>
        <p:spPr>
          <a:xfrm>
            <a:off x="17744155" y="8864247"/>
            <a:ext cx="2425434" cy="252360"/>
          </a:xfrm>
          <a:prstGeom prst="rect">
            <a:avLst/>
          </a:prstGeom>
          <a:ln w="12700">
            <a:miter lim="400000"/>
          </a:ln>
        </p:spPr>
      </p:pic>
      <p:pic>
        <p:nvPicPr>
          <p:cNvPr id="306" name="Image" descr="Image"/>
          <p:cNvPicPr>
            <a:picLocks noChangeAspect="1"/>
          </p:cNvPicPr>
          <p:nvPr/>
        </p:nvPicPr>
        <p:blipFill>
          <a:blip r:embed="rId3">
            <a:extLst/>
          </a:blip>
          <a:stretch>
            <a:fillRect/>
          </a:stretch>
        </p:blipFill>
        <p:spPr>
          <a:xfrm>
            <a:off x="17744155" y="9394468"/>
            <a:ext cx="2425434" cy="252360"/>
          </a:xfrm>
          <a:prstGeom prst="rect">
            <a:avLst/>
          </a:prstGeom>
          <a:ln w="12700">
            <a:miter lim="400000"/>
          </a:ln>
        </p:spPr>
      </p:pic>
      <p:pic>
        <p:nvPicPr>
          <p:cNvPr id="307" name="Image" descr="Image"/>
          <p:cNvPicPr>
            <a:picLocks noChangeAspect="1"/>
          </p:cNvPicPr>
          <p:nvPr/>
        </p:nvPicPr>
        <p:blipFill>
          <a:blip r:embed="rId3">
            <a:extLst/>
          </a:blip>
          <a:stretch>
            <a:fillRect/>
          </a:stretch>
        </p:blipFill>
        <p:spPr>
          <a:xfrm>
            <a:off x="17744155" y="9924689"/>
            <a:ext cx="2425434" cy="252360"/>
          </a:xfrm>
          <a:prstGeom prst="rect">
            <a:avLst/>
          </a:prstGeom>
          <a:ln w="12700">
            <a:miter lim="400000"/>
          </a:ln>
        </p:spPr>
      </p:pic>
      <p:sp>
        <p:nvSpPr>
          <p:cNvPr id="308" name="Line"/>
          <p:cNvSpPr/>
          <p:nvPr/>
        </p:nvSpPr>
        <p:spPr>
          <a:xfrm>
            <a:off x="3466716" y="11926172"/>
            <a:ext cx="9374038" cy="1"/>
          </a:xfrm>
          <a:prstGeom prst="line">
            <a:avLst/>
          </a:prstGeom>
          <a:ln w="152400">
            <a:solidFill>
              <a:srgbClr val="000000"/>
            </a:solidFill>
            <a:miter lim="400000"/>
            <a:tailEnd type="triangle"/>
          </a:ln>
        </p:spPr>
        <p:txBody>
          <a:bodyPr lIns="45718" tIns="45718" rIns="45718" bIns="45718"/>
          <a:lstStyle/>
          <a:p>
            <a:pPr algn="ctr" defTabSz="2438337">
              <a:defRPr sz="2400">
                <a:solidFill>
                  <a:srgbClr val="5E5E5E"/>
                </a:solidFill>
              </a:defRPr>
            </a:pPr>
          </a:p>
        </p:txBody>
      </p:sp>
      <p:sp>
        <p:nvSpPr>
          <p:cNvPr id="309" name="Revisions are “promoted” towards production"/>
          <p:cNvSpPr txBox="1"/>
          <p:nvPr/>
        </p:nvSpPr>
        <p:spPr>
          <a:xfrm>
            <a:off x="5075215" y="10855866"/>
            <a:ext cx="9656438" cy="663573"/>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821529">
              <a:defRPr b="1" sz="3400"/>
            </a:lvl1pPr>
          </a:lstStyle>
          <a:p>
            <a:pPr/>
            <a:r>
              <a:t>Revisions are “promoted” towards production</a:t>
            </a:r>
          </a:p>
        </p:txBody>
      </p:sp>
      <p:sp>
        <p:nvSpPr>
          <p:cNvPr id="310" name="Q/A takes place in each stage (including production!)"/>
          <p:cNvSpPr txBox="1"/>
          <p:nvPr/>
        </p:nvSpPr>
        <p:spPr>
          <a:xfrm>
            <a:off x="3413388" y="12239707"/>
            <a:ext cx="12980092" cy="752473"/>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821529">
              <a:defRPr b="1" sz="4000"/>
            </a:lvl1pPr>
          </a:lstStyle>
          <a:p>
            <a:pPr/>
            <a:r>
              <a:t>Q/A takes place in each stage (including production!)</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A/B Deployments with Canaries"/>
          <p:cNvSpPr txBox="1"/>
          <p:nvPr>
            <p:ph type="title"/>
          </p:nvPr>
        </p:nvSpPr>
        <p:spPr>
          <a:prstGeom prst="rect">
            <a:avLst/>
          </a:prstGeom>
        </p:spPr>
        <p:txBody>
          <a:bodyPr/>
          <a:lstStyle/>
          <a:p>
            <a:pPr/>
            <a:r>
              <a:t>A/B Deployments with Canaries</a:t>
            </a:r>
          </a:p>
        </p:txBody>
      </p:sp>
      <p:sp>
        <p:nvSpPr>
          <p:cNvPr id="315" name="Mitigating risk in continuous delivery"/>
          <p:cNvSpPr txBox="1"/>
          <p:nvPr>
            <p:ph type="body" idx="1"/>
          </p:nvPr>
        </p:nvSpPr>
        <p:spPr>
          <a:prstGeom prst="rect">
            <a:avLst/>
          </a:prstGeom>
        </p:spPr>
        <p:txBody>
          <a:bodyPr/>
          <a:lstStyle/>
          <a:p>
            <a:pPr/>
            <a:r>
              <a:t>Mitigating risk in continuous delivery</a:t>
            </a:r>
          </a:p>
        </p:txBody>
      </p:sp>
      <p:pic>
        <p:nvPicPr>
          <p:cNvPr id="316" name="Image" descr="Image"/>
          <p:cNvPicPr>
            <a:picLocks noChangeAspect="1"/>
          </p:cNvPicPr>
          <p:nvPr/>
        </p:nvPicPr>
        <p:blipFill>
          <a:blip r:embed="rId3">
            <a:extLst/>
          </a:blip>
          <a:stretch>
            <a:fillRect/>
          </a:stretch>
        </p:blipFill>
        <p:spPr>
          <a:xfrm>
            <a:off x="3042158" y="3983123"/>
            <a:ext cx="16954389" cy="6004086"/>
          </a:xfrm>
          <a:prstGeom prst="rect">
            <a:avLst/>
          </a:prstGeom>
          <a:ln w="12700">
            <a:miter lim="400000"/>
          </a:ln>
        </p:spPr>
      </p:pic>
      <p:sp>
        <p:nvSpPr>
          <p:cNvPr id="317" name="Monitor both:…"/>
          <p:cNvSpPr txBox="1"/>
          <p:nvPr/>
        </p:nvSpPr>
        <p:spPr>
          <a:xfrm>
            <a:off x="8972512" y="9958302"/>
            <a:ext cx="9903077" cy="1235073"/>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p>
            <a:pPr defTabSz="821529">
              <a:defRPr>
                <a:latin typeface="Helvetica Light"/>
                <a:ea typeface="Helvetica Light"/>
                <a:cs typeface="Helvetica Light"/>
                <a:sym typeface="Helvetica Light"/>
              </a:defRPr>
            </a:pPr>
            <a:r>
              <a:t>Monitor both:</a:t>
            </a:r>
          </a:p>
          <a:p>
            <a:pPr defTabSz="821529">
              <a:defRPr>
                <a:latin typeface="Helvetica Light"/>
                <a:ea typeface="Helvetica Light"/>
                <a:cs typeface="Helvetica Light"/>
                <a:sym typeface="Helvetica Light"/>
              </a:defRPr>
            </a:pPr>
            <a:r>
              <a:t>But minimize impact of problems in new version</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Operations Responsibility"/>
          <p:cNvSpPr txBox="1"/>
          <p:nvPr>
            <p:ph type="title"/>
          </p:nvPr>
        </p:nvSpPr>
        <p:spPr>
          <a:prstGeom prst="rect">
            <a:avLst/>
          </a:prstGeom>
        </p:spPr>
        <p:txBody>
          <a:bodyPr/>
          <a:lstStyle/>
          <a:p>
            <a:pPr/>
            <a:r>
              <a:t>Operations Responsibility </a:t>
            </a:r>
          </a:p>
        </p:txBody>
      </p:sp>
      <p:sp>
        <p:nvSpPr>
          <p:cNvPr id="322" name="DevOps in a slide"/>
          <p:cNvSpPr txBox="1"/>
          <p:nvPr>
            <p:ph type="body" idx="1"/>
          </p:nvPr>
        </p:nvSpPr>
        <p:spPr>
          <a:prstGeom prst="rect">
            <a:avLst/>
          </a:prstGeom>
        </p:spPr>
        <p:txBody>
          <a:bodyPr/>
          <a:lstStyle/>
          <a:p>
            <a:pPr/>
            <a:r>
              <a:t>DevOps in a slide</a:t>
            </a:r>
          </a:p>
          <a:p>
            <a:pPr/>
            <a:r>
              <a:t>Once we deploy, someone has to monitor, make sure it’s running OK, no bugs, etc</a:t>
            </a:r>
          </a:p>
          <a:p>
            <a:pPr/>
            <a:r>
              <a:t>Assume 3 environments: Test, Staging, Production</a:t>
            </a:r>
          </a:p>
          <a:p>
            <a:pPr/>
            <a:r>
              <a:t>Whose job is it?</a:t>
            </a:r>
          </a:p>
        </p:txBody>
      </p:sp>
      <p:graphicFrame>
        <p:nvGraphicFramePr>
          <p:cNvPr id="323" name="Table"/>
          <p:cNvGraphicFramePr/>
          <p:nvPr/>
        </p:nvGraphicFramePr>
        <p:xfrm>
          <a:off x="4974685" y="9394031"/>
          <a:ext cx="14434630" cy="4027845"/>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2070896"/>
                <a:gridCol w="5787321"/>
                <a:gridCol w="6576412"/>
              </a:tblGrid>
              <a:tr h="1006961">
                <a:tc>
                  <a:txBody>
                    <a:bodyPr/>
                    <a:lstStyle/>
                    <a:p>
                      <a:pPr algn="ctr"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1800"/>
                      </a:pPr>
                      <a:r>
                        <a:rPr sz="3600">
                          <a:latin typeface="Helvetica Light"/>
                          <a:ea typeface="Helvetica Light"/>
                          <a:cs typeface="Helvetica Light"/>
                          <a:sym typeface="Helvetica Light"/>
                        </a:rPr>
                        <a:t>Developers</a:t>
                      </a:r>
                    </a:p>
                  </a:txBody>
                  <a:tcPr marL="50800" marR="50800" marT="50800" marB="50800" anchor="ctr" anchorCtr="0"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1800"/>
                      </a:pPr>
                      <a:r>
                        <a:rPr sz="3600">
                          <a:latin typeface="Helvetica Light"/>
                          <a:ea typeface="Helvetica Light"/>
                          <a:cs typeface="Helvetica Light"/>
                          <a:sym typeface="Helvetica Light"/>
                        </a:rPr>
                        <a:t>Operators</a:t>
                      </a:r>
                    </a:p>
                  </a:txBody>
                  <a:tcPr marL="50800" marR="50800" marT="50800" marB="50800" anchor="ctr" anchorCtr="0" horzOverflow="overflow">
                    <a:lnL w="12700">
                      <a:solidFill>
                        <a:srgbClr val="3797C6"/>
                      </a:solidFill>
                      <a:miter lim="400000"/>
                    </a:lnL>
                    <a:lnR w="12700">
                      <a:miter lim="400000"/>
                    </a:lnR>
                    <a:lnT w="12700">
                      <a:miter lim="400000"/>
                    </a:lnT>
                    <a:lnB w="12700">
                      <a:miter lim="400000"/>
                    </a:lnB>
                    <a:solidFill>
                      <a:srgbClr val="FFFFFF"/>
                    </a:solidFill>
                  </a:tcPr>
                </a:tc>
              </a:tr>
              <a:tr h="1006961">
                <a:tc>
                  <a:txBody>
                    <a:bodyPr/>
                    <a:lstStyle/>
                    <a:p>
                      <a:pPr algn="ctr" defTabSz="914400">
                        <a:defRPr sz="1800"/>
                      </a:pPr>
                      <a:r>
                        <a:rPr sz="3600">
                          <a:latin typeface="Helvetica Light"/>
                          <a:ea typeface="Helvetica Light"/>
                          <a:cs typeface="Helvetica Light"/>
                          <a:sym typeface="Helvetica Light"/>
                        </a:rPr>
                        <a:t>Waterfall</a:t>
                      </a:r>
                    </a:p>
                  </a:txBody>
                  <a:tcPr marL="50800" marR="50800" marT="50800" marB="50800" anchor="ctr" anchorCtr="0" horzOverflow="overflow">
                    <a:lnL w="12700">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p>
                  </a:txBody>
                  <a:tcPr marL="50800" marR="50800" marT="50800" marB="50800" anchor="ctr" anchorCtr="0" horzOverflow="overflow">
                    <a:lnL w="12700">
                      <a:solidFill>
                        <a:srgbClr val="3797C6"/>
                      </a:solidFill>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p>
                  </a:txBody>
                  <a:tcPr marL="50800" marR="50800" marT="50800" marB="50800" anchor="ctr" anchorCtr="0" horzOverflow="overflow">
                    <a:lnL w="12700">
                      <a:solidFill>
                        <a:srgbClr val="3797C6"/>
                      </a:solidFill>
                      <a:miter lim="400000"/>
                    </a:lnL>
                    <a:lnR w="12700">
                      <a:miter lim="400000"/>
                    </a:lnR>
                    <a:lnT w="12700">
                      <a:miter lim="400000"/>
                    </a:lnT>
                    <a:lnB w="12700">
                      <a:miter lim="400000"/>
                    </a:lnB>
                    <a:solidFill>
                      <a:srgbClr val="E3E5E8"/>
                    </a:solidFill>
                  </a:tcPr>
                </a:tc>
              </a:tr>
              <a:tr h="1006961">
                <a:tc>
                  <a:txBody>
                    <a:bodyPr/>
                    <a:lstStyle/>
                    <a:p>
                      <a:pPr algn="ctr" defTabSz="914400">
                        <a:defRPr sz="1800"/>
                      </a:pPr>
                      <a:r>
                        <a:rPr sz="3600">
                          <a:latin typeface="Helvetica Light"/>
                          <a:ea typeface="Helvetica Light"/>
                          <a:cs typeface="Helvetica Light"/>
                          <a:sym typeface="Helvetica Light"/>
                        </a:rPr>
                        <a:t>Agile</a:t>
                      </a:r>
                    </a:p>
                  </a:txBody>
                  <a:tcPr marL="50800" marR="50800" marT="50800" marB="50800" anchor="ctr" anchorCtr="0"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3600">
                          <a:latin typeface="Helvetica Light"/>
                          <a:ea typeface="Helvetica Light"/>
                          <a:cs typeface="Helvetica Light"/>
                          <a:sym typeface="Helvetica Light"/>
                        </a:defRPr>
                      </a:pPr>
                    </a:p>
                  </a:txBody>
                  <a:tcPr marL="50800" marR="50800" marT="50800" marB="50800" anchor="ctr" anchorCtr="0"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3600">
                          <a:latin typeface="Helvetica Light"/>
                          <a:ea typeface="Helvetica Light"/>
                          <a:cs typeface="Helvetica Light"/>
                          <a:sym typeface="Helvetica Light"/>
                        </a:defRPr>
                      </a:pPr>
                    </a:p>
                  </a:txBody>
                  <a:tcPr marL="50800" marR="50800" marT="50800" marB="50800" anchor="ctr" anchorCtr="0" horzOverflow="overflow">
                    <a:lnL w="12700">
                      <a:solidFill>
                        <a:srgbClr val="3797C6"/>
                      </a:solidFill>
                      <a:miter lim="400000"/>
                    </a:lnL>
                    <a:lnR w="12700">
                      <a:miter lim="400000"/>
                    </a:lnR>
                    <a:lnT w="12700">
                      <a:miter lim="400000"/>
                    </a:lnT>
                    <a:lnB w="12700">
                      <a:miter lim="400000"/>
                    </a:lnB>
                    <a:solidFill>
                      <a:srgbClr val="FFFFFF"/>
                    </a:solidFill>
                  </a:tcPr>
                </a:tc>
              </a:tr>
              <a:tr h="1006961">
                <a:tc>
                  <a:txBody>
                    <a:bodyPr/>
                    <a:lstStyle/>
                    <a:p>
                      <a:pPr algn="ctr" defTabSz="914400">
                        <a:defRPr sz="1800"/>
                      </a:pPr>
                      <a:r>
                        <a:rPr sz="3600">
                          <a:latin typeface="Helvetica Light"/>
                          <a:ea typeface="Helvetica Light"/>
                          <a:cs typeface="Helvetica Light"/>
                          <a:sym typeface="Helvetica Light"/>
                        </a:rPr>
                        <a:t>DevOps</a:t>
                      </a:r>
                    </a:p>
                  </a:txBody>
                  <a:tcPr marL="50800" marR="50800" marT="50800" marB="50800" anchor="ctr" anchorCtr="0" horzOverflow="overflow">
                    <a:lnL w="12700">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p>
                  </a:txBody>
                  <a:tcPr marL="50800" marR="50800" marT="50800" marB="50800" anchor="ctr" anchorCtr="0" horzOverflow="overflow">
                    <a:lnL w="12700">
                      <a:solidFill>
                        <a:srgbClr val="3797C6"/>
                      </a:solidFill>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p>
                  </a:txBody>
                  <a:tcPr marL="50800" marR="50800" marT="50800" marB="50800" anchor="ctr" anchorCtr="0" horzOverflow="overflow">
                    <a:lnL w="12700">
                      <a:solidFill>
                        <a:srgbClr val="3797C6"/>
                      </a:solidFill>
                      <a:miter lim="400000"/>
                    </a:lnL>
                    <a:lnR w="12700">
                      <a:miter lim="400000"/>
                    </a:lnR>
                    <a:lnT w="12700">
                      <a:miter lim="400000"/>
                    </a:lnT>
                    <a:lnB w="12700">
                      <a:miter lim="400000"/>
                    </a:lnB>
                    <a:solidFill>
                      <a:srgbClr val="E3E5E8"/>
                    </a:solidFill>
                  </a:tcPr>
                </a:tc>
              </a:tr>
            </a:tbl>
          </a:graphicData>
        </a:graphic>
      </p:graphicFrame>
      <p:grpSp>
        <p:nvGrpSpPr>
          <p:cNvPr id="333" name="Group"/>
          <p:cNvGrpSpPr/>
          <p:nvPr/>
        </p:nvGrpSpPr>
        <p:grpSpPr>
          <a:xfrm>
            <a:off x="13653502" y="10340194"/>
            <a:ext cx="5505913" cy="1270007"/>
            <a:chOff x="-1" y="-1"/>
            <a:chExt cx="5505912" cy="1270006"/>
          </a:xfrm>
        </p:grpSpPr>
        <p:grpSp>
          <p:nvGrpSpPr>
            <p:cNvPr id="326" name="Test"/>
            <p:cNvGrpSpPr/>
            <p:nvPr/>
          </p:nvGrpSpPr>
          <p:grpSpPr>
            <a:xfrm>
              <a:off x="-2" y="-2"/>
              <a:ext cx="1270004" cy="1270008"/>
              <a:chOff x="0" y="0"/>
              <a:chExt cx="1270003" cy="1270006"/>
            </a:xfrm>
          </p:grpSpPr>
          <p:sp>
            <p:nvSpPr>
              <p:cNvPr id="324" name="Line"/>
              <p:cNvSpPr/>
              <p:nvPr/>
            </p:nvSpPr>
            <p:spPr>
              <a:xfrm>
                <a:off x="-1" y="-1"/>
                <a:ext cx="1270004" cy="1270008"/>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p>
            </p:txBody>
          </p:sp>
          <p:sp>
            <p:nvSpPr>
              <p:cNvPr id="325" name="Test"/>
              <p:cNvSpPr txBox="1"/>
              <p:nvPr/>
            </p:nvSpPr>
            <p:spPr>
              <a:xfrm>
                <a:off x="218314" y="334964"/>
                <a:ext cx="833372" cy="6000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pPr/>
                <a:r>
                  <a:t>Test</a:t>
                </a:r>
              </a:p>
            </p:txBody>
          </p:sp>
        </p:grpSp>
        <p:grpSp>
          <p:nvGrpSpPr>
            <p:cNvPr id="329" name="Production"/>
            <p:cNvGrpSpPr/>
            <p:nvPr/>
          </p:nvGrpSpPr>
          <p:grpSpPr>
            <a:xfrm>
              <a:off x="3515061" y="-1"/>
              <a:ext cx="1990850" cy="1270006"/>
              <a:chOff x="0" y="0"/>
              <a:chExt cx="1990849" cy="1270005"/>
            </a:xfrm>
          </p:grpSpPr>
          <p:sp>
            <p:nvSpPr>
              <p:cNvPr id="327" name="Line"/>
              <p:cNvSpPr/>
              <p:nvPr/>
            </p:nvSpPr>
            <p:spPr>
              <a:xfrm>
                <a:off x="360424" y="0"/>
                <a:ext cx="1270004" cy="1270006"/>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p>
            </p:txBody>
          </p:sp>
          <p:sp>
            <p:nvSpPr>
              <p:cNvPr id="328" name="Production"/>
              <p:cNvSpPr txBox="1"/>
              <p:nvPr/>
            </p:nvSpPr>
            <p:spPr>
              <a:xfrm>
                <a:off x="-1" y="334964"/>
                <a:ext cx="1990850" cy="6000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pPr/>
                <a:r>
                  <a:t>Production</a:t>
                </a:r>
              </a:p>
            </p:txBody>
          </p:sp>
        </p:grpSp>
        <p:grpSp>
          <p:nvGrpSpPr>
            <p:cNvPr id="332" name="Staging"/>
            <p:cNvGrpSpPr/>
            <p:nvPr/>
          </p:nvGrpSpPr>
          <p:grpSpPr>
            <a:xfrm>
              <a:off x="1540272" y="-1"/>
              <a:ext cx="1468118" cy="1270006"/>
              <a:chOff x="0" y="0"/>
              <a:chExt cx="1468116" cy="1270005"/>
            </a:xfrm>
          </p:grpSpPr>
          <p:sp>
            <p:nvSpPr>
              <p:cNvPr id="330" name="Line"/>
              <p:cNvSpPr/>
              <p:nvPr/>
            </p:nvSpPr>
            <p:spPr>
              <a:xfrm>
                <a:off x="99058" y="0"/>
                <a:ext cx="1270004" cy="1270006"/>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p>
            </p:txBody>
          </p:sp>
          <p:sp>
            <p:nvSpPr>
              <p:cNvPr id="331" name="Staging"/>
              <p:cNvSpPr txBox="1"/>
              <p:nvPr/>
            </p:nvSpPr>
            <p:spPr>
              <a:xfrm>
                <a:off x="0" y="334964"/>
                <a:ext cx="1468117" cy="6000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pPr/>
                <a:r>
                  <a:t>Staging</a:t>
                </a:r>
              </a:p>
            </p:txBody>
          </p:sp>
        </p:grpSp>
      </p:grpSp>
      <p:grpSp>
        <p:nvGrpSpPr>
          <p:cNvPr id="340" name="Group"/>
          <p:cNvGrpSpPr/>
          <p:nvPr/>
        </p:nvGrpSpPr>
        <p:grpSpPr>
          <a:xfrm>
            <a:off x="15163983" y="11223624"/>
            <a:ext cx="3965640" cy="1270005"/>
            <a:chOff x="-1" y="0"/>
            <a:chExt cx="3965638" cy="1270004"/>
          </a:xfrm>
        </p:grpSpPr>
        <p:grpSp>
          <p:nvGrpSpPr>
            <p:cNvPr id="336" name="Production"/>
            <p:cNvGrpSpPr/>
            <p:nvPr/>
          </p:nvGrpSpPr>
          <p:grpSpPr>
            <a:xfrm>
              <a:off x="1974788" y="-1"/>
              <a:ext cx="1990850" cy="1270006"/>
              <a:chOff x="0" y="0"/>
              <a:chExt cx="1990849" cy="1270004"/>
            </a:xfrm>
          </p:grpSpPr>
          <p:sp>
            <p:nvSpPr>
              <p:cNvPr id="334" name="Line"/>
              <p:cNvSpPr/>
              <p:nvPr/>
            </p:nvSpPr>
            <p:spPr>
              <a:xfrm>
                <a:off x="360424" y="-1"/>
                <a:ext cx="1270004" cy="1270006"/>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p>
            </p:txBody>
          </p:sp>
          <p:sp>
            <p:nvSpPr>
              <p:cNvPr id="335" name="Production"/>
              <p:cNvSpPr txBox="1"/>
              <p:nvPr/>
            </p:nvSpPr>
            <p:spPr>
              <a:xfrm>
                <a:off x="-1" y="334963"/>
                <a:ext cx="1990850" cy="6000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pPr/>
                <a:r>
                  <a:t>Production</a:t>
                </a:r>
              </a:p>
            </p:txBody>
          </p:sp>
        </p:grpSp>
        <p:grpSp>
          <p:nvGrpSpPr>
            <p:cNvPr id="339" name="Staging"/>
            <p:cNvGrpSpPr/>
            <p:nvPr/>
          </p:nvGrpSpPr>
          <p:grpSpPr>
            <a:xfrm>
              <a:off x="-2" y="0"/>
              <a:ext cx="1468118" cy="1270005"/>
              <a:chOff x="0" y="0"/>
              <a:chExt cx="1468116" cy="1270003"/>
            </a:xfrm>
          </p:grpSpPr>
          <p:sp>
            <p:nvSpPr>
              <p:cNvPr id="337" name="Line"/>
              <p:cNvSpPr/>
              <p:nvPr/>
            </p:nvSpPr>
            <p:spPr>
              <a:xfrm>
                <a:off x="99058" y="0"/>
                <a:ext cx="1270005" cy="1270005"/>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p>
            </p:txBody>
          </p:sp>
          <p:sp>
            <p:nvSpPr>
              <p:cNvPr id="338" name="Staging"/>
              <p:cNvSpPr txBox="1"/>
              <p:nvPr/>
            </p:nvSpPr>
            <p:spPr>
              <a:xfrm>
                <a:off x="0" y="334963"/>
                <a:ext cx="1468117" cy="6000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pPr/>
                <a:r>
                  <a:t>Staging</a:t>
                </a:r>
              </a:p>
            </p:txBody>
          </p:sp>
        </p:grpSp>
      </p:grpSp>
      <p:sp>
        <p:nvSpPr>
          <p:cNvPr id="341" name="Test"/>
          <p:cNvSpPr txBox="1"/>
          <p:nvPr/>
        </p:nvSpPr>
        <p:spPr>
          <a:xfrm>
            <a:off x="7435484" y="11558585"/>
            <a:ext cx="833372" cy="600073"/>
          </a:xfrm>
          <a:prstGeom prst="rect">
            <a:avLst/>
          </a:prstGeom>
          <a:solidFill>
            <a:srgbClr val="96CBB9"/>
          </a:solidFill>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914400">
              <a:defRPr sz="3000">
                <a:latin typeface="Helvetica Light"/>
                <a:ea typeface="Helvetica Light"/>
                <a:cs typeface="Helvetica Light"/>
                <a:sym typeface="Helvetica Light"/>
              </a:defRPr>
            </a:lvl1pPr>
          </a:lstStyle>
          <a:p>
            <a:pPr/>
            <a:r>
              <a:t>Test</a:t>
            </a:r>
          </a:p>
        </p:txBody>
      </p:sp>
      <p:grpSp>
        <p:nvGrpSpPr>
          <p:cNvPr id="348" name="Group"/>
          <p:cNvGrpSpPr/>
          <p:nvPr/>
        </p:nvGrpSpPr>
        <p:grpSpPr>
          <a:xfrm>
            <a:off x="7137184" y="12295185"/>
            <a:ext cx="2794080" cy="1270006"/>
            <a:chOff x="-1" y="0"/>
            <a:chExt cx="2794078" cy="1270004"/>
          </a:xfrm>
        </p:grpSpPr>
        <p:grpSp>
          <p:nvGrpSpPr>
            <p:cNvPr id="344" name="Staging"/>
            <p:cNvGrpSpPr/>
            <p:nvPr/>
          </p:nvGrpSpPr>
          <p:grpSpPr>
            <a:xfrm>
              <a:off x="1325960" y="-1"/>
              <a:ext cx="1468118" cy="1270005"/>
              <a:chOff x="0" y="0"/>
              <a:chExt cx="1468116" cy="1270004"/>
            </a:xfrm>
          </p:grpSpPr>
          <p:sp>
            <p:nvSpPr>
              <p:cNvPr id="342" name="Line"/>
              <p:cNvSpPr/>
              <p:nvPr/>
            </p:nvSpPr>
            <p:spPr>
              <a:xfrm>
                <a:off x="99058" y="0"/>
                <a:ext cx="1270006" cy="1270005"/>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p>
            </p:txBody>
          </p:sp>
          <p:sp>
            <p:nvSpPr>
              <p:cNvPr id="343" name="Staging"/>
              <p:cNvSpPr txBox="1"/>
              <p:nvPr/>
            </p:nvSpPr>
            <p:spPr>
              <a:xfrm>
                <a:off x="-1" y="334963"/>
                <a:ext cx="1468118" cy="6000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pPr/>
                <a:r>
                  <a:t>Staging</a:t>
                </a:r>
              </a:p>
            </p:txBody>
          </p:sp>
        </p:grpSp>
        <p:grpSp>
          <p:nvGrpSpPr>
            <p:cNvPr id="347" name="Test"/>
            <p:cNvGrpSpPr/>
            <p:nvPr/>
          </p:nvGrpSpPr>
          <p:grpSpPr>
            <a:xfrm>
              <a:off x="-2" y="-1"/>
              <a:ext cx="1270006" cy="1270005"/>
              <a:chOff x="0" y="0"/>
              <a:chExt cx="1270004" cy="1270004"/>
            </a:xfrm>
          </p:grpSpPr>
          <p:sp>
            <p:nvSpPr>
              <p:cNvPr id="345" name="Line"/>
              <p:cNvSpPr/>
              <p:nvPr/>
            </p:nvSpPr>
            <p:spPr>
              <a:xfrm>
                <a:off x="0" y="0"/>
                <a:ext cx="1270005" cy="1270005"/>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p>
            </p:txBody>
          </p:sp>
          <p:sp>
            <p:nvSpPr>
              <p:cNvPr id="346" name="Test"/>
              <p:cNvSpPr txBox="1"/>
              <p:nvPr/>
            </p:nvSpPr>
            <p:spPr>
              <a:xfrm>
                <a:off x="218314" y="334963"/>
                <a:ext cx="833372" cy="6000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pPr/>
                <a:r>
                  <a:t>Test</a:t>
                </a:r>
              </a:p>
            </p:txBody>
          </p:sp>
        </p:grpSp>
      </p:grpSp>
      <p:sp>
        <p:nvSpPr>
          <p:cNvPr id="349" name="Production"/>
          <p:cNvSpPr txBox="1"/>
          <p:nvPr/>
        </p:nvSpPr>
        <p:spPr>
          <a:xfrm>
            <a:off x="16518668" y="12630149"/>
            <a:ext cx="1990850" cy="600073"/>
          </a:xfrm>
          <a:prstGeom prst="rect">
            <a:avLst/>
          </a:prstGeom>
          <a:solidFill>
            <a:srgbClr val="96CBB9"/>
          </a:solidFill>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914400">
              <a:defRPr sz="3000">
                <a:latin typeface="Helvetica Light"/>
                <a:ea typeface="Helvetica Light"/>
                <a:cs typeface="Helvetica Light"/>
                <a:sym typeface="Helvetica Light"/>
              </a:defRPr>
            </a:lvl1pPr>
          </a:lstStyle>
          <a:p>
            <a:pPr/>
            <a:r>
              <a:t>Production</a:t>
            </a:r>
          </a:p>
        </p:txBody>
      </p:sp>
      <p:sp>
        <p:nvSpPr>
          <p:cNvPr id="350" name="Production"/>
          <p:cNvSpPr txBox="1"/>
          <p:nvPr/>
        </p:nvSpPr>
        <p:spPr>
          <a:xfrm>
            <a:off x="10375040" y="12630149"/>
            <a:ext cx="1990850" cy="600073"/>
          </a:xfrm>
          <a:prstGeom prst="rect">
            <a:avLst/>
          </a:prstGeom>
          <a:solidFill>
            <a:srgbClr val="96CBB9">
              <a:alpha val="41018"/>
            </a:srgbClr>
          </a:solidFill>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914400">
              <a:defRPr sz="3000">
                <a:latin typeface="Helvetica Light"/>
                <a:ea typeface="Helvetica Light"/>
                <a:cs typeface="Helvetica Light"/>
                <a:sym typeface="Helvetica Light"/>
              </a:defRPr>
            </a:lvl1pPr>
          </a:lstStyle>
          <a:p>
            <a:pPr/>
            <a:r>
              <a:t>Production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3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3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3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0" grpId="3"/>
      <p:bldP build="whole" bldLvl="1" animBg="1" rev="0" advAuto="0" spid="350" grpId="7"/>
      <p:bldP build="whole" bldLvl="1" animBg="1" rev="0" advAuto="0" spid="348" grpId="5"/>
      <p:bldP build="whole" bldLvl="1" animBg="1" rev="0" advAuto="0" spid="323" grpId="4"/>
      <p:bldP build="whole" bldLvl="1" animBg="1" rev="0" advAuto="0" spid="333" grpId="1"/>
      <p:bldP build="whole" bldLvl="1" animBg="1" rev="0" advAuto="0" spid="349" grpId="6"/>
      <p:bldP build="whole" bldLvl="1" animBg="1" rev="0" advAuto="0" spid="341" grpId="2"/>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Release Pipelines"/>
          <p:cNvSpPr txBox="1"/>
          <p:nvPr>
            <p:ph type="title"/>
          </p:nvPr>
        </p:nvSpPr>
        <p:spPr>
          <a:prstGeom prst="rect">
            <a:avLst/>
          </a:prstGeom>
        </p:spPr>
        <p:txBody>
          <a:bodyPr/>
          <a:lstStyle/>
          <a:p>
            <a:pPr/>
            <a:r>
              <a:t>Release Pipelines</a:t>
            </a:r>
          </a:p>
        </p:txBody>
      </p:sp>
      <p:sp>
        <p:nvSpPr>
          <p:cNvPr id="355" name="How quickly is my change deployed?"/>
          <p:cNvSpPr txBox="1"/>
          <p:nvPr>
            <p:ph type="body" idx="1"/>
          </p:nvPr>
        </p:nvSpPr>
        <p:spPr>
          <a:xfrm>
            <a:off x="429699" y="1753618"/>
            <a:ext cx="24130443" cy="10208764"/>
          </a:xfrm>
          <a:prstGeom prst="rect">
            <a:avLst/>
          </a:prstGeom>
        </p:spPr>
        <p:txBody>
          <a:bodyPr/>
          <a:lstStyle/>
          <a:p>
            <a:pPr/>
            <a:r>
              <a:t>How quickly is my change deployed?</a:t>
            </a:r>
          </a:p>
          <a:p>
            <a:pPr lvl="1"/>
            <a:r>
              <a:t>Even if you are deploying every day, you still have some latency</a:t>
            </a:r>
          </a:p>
          <a:p>
            <a:pPr lvl="1"/>
            <a:r>
              <a:t>A new feature I develop today won't be released today</a:t>
            </a:r>
          </a:p>
          <a:p>
            <a:pPr lvl="1"/>
            <a:r>
              <a:t>But, a new feature I develop today can begin the release pipeline today (minimizes risk)</a:t>
            </a:r>
          </a:p>
          <a:p>
            <a:pPr lvl="1"/>
            <a:r>
              <a:t>Release Engineer: gatekeeper who decides when code ready to go out, oversees deployment process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Deployment Example: Facebook.com"/>
          <p:cNvSpPr txBox="1"/>
          <p:nvPr>
            <p:ph type="title"/>
          </p:nvPr>
        </p:nvSpPr>
        <p:spPr>
          <a:prstGeom prst="rect">
            <a:avLst/>
          </a:prstGeom>
        </p:spPr>
        <p:txBody>
          <a:bodyPr/>
          <a:lstStyle/>
          <a:p>
            <a:pPr/>
            <a:r>
              <a:t>Deployment Example: Facebook.com</a:t>
            </a:r>
          </a:p>
        </p:txBody>
      </p:sp>
      <p:sp>
        <p:nvSpPr>
          <p:cNvPr id="360" name="Pre-2016"/>
          <p:cNvSpPr txBox="1"/>
          <p:nvPr>
            <p:ph type="body" idx="1"/>
          </p:nvPr>
        </p:nvSpPr>
        <p:spPr>
          <a:prstGeom prst="rect">
            <a:avLst/>
          </a:prstGeom>
        </p:spPr>
        <p:txBody>
          <a:bodyPr/>
          <a:lstStyle/>
          <a:p>
            <a:pPr/>
            <a:r>
              <a:t>Pre-2016</a:t>
            </a:r>
          </a:p>
        </p:txBody>
      </p:sp>
      <p:sp>
        <p:nvSpPr>
          <p:cNvPr id="361" name="Rounded Rectangle"/>
          <p:cNvSpPr/>
          <p:nvPr/>
        </p:nvSpPr>
        <p:spPr>
          <a:xfrm>
            <a:off x="11920773" y="6567157"/>
            <a:ext cx="8175691" cy="535785"/>
          </a:xfrm>
          <a:prstGeom prst="roundRect">
            <a:avLst>
              <a:gd name="adj" fmla="val 50000"/>
            </a:avLst>
          </a:prstGeom>
          <a:solidFill>
            <a:srgbClr val="A92633">
              <a:alpha val="31880"/>
            </a:srgbClr>
          </a:solidFill>
          <a:ln w="12700">
            <a:miter lim="400000"/>
          </a:ln>
          <a:effectLst>
            <a:outerShdw sx="100000" sy="100000" kx="0" ky="0" algn="b" rotWithShape="0" blurRad="50800" dist="25400" dir="540000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p>
        </p:txBody>
      </p:sp>
      <p:sp>
        <p:nvSpPr>
          <p:cNvPr id="362" name="~1 week of development"/>
          <p:cNvSpPr txBox="1"/>
          <p:nvPr/>
        </p:nvSpPr>
        <p:spPr>
          <a:xfrm>
            <a:off x="11999235" y="6522313"/>
            <a:ext cx="8018767" cy="6254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spAutoFit/>
          </a:bodyPr>
          <a:lstStyle>
            <a:lvl1pPr algn="ctr" defTabSz="821529">
              <a:defRPr sz="3200">
                <a:solidFill>
                  <a:srgbClr val="FFFFFF"/>
                </a:solidFill>
                <a:latin typeface="Helvetica Light"/>
                <a:ea typeface="Helvetica Light"/>
                <a:cs typeface="Helvetica Light"/>
                <a:sym typeface="Helvetica Light"/>
              </a:defRPr>
            </a:lvl1pPr>
          </a:lstStyle>
          <a:p>
            <a:pPr/>
            <a:r>
              <a:t>~1 week of development</a:t>
            </a:r>
          </a:p>
        </p:txBody>
      </p:sp>
      <p:sp>
        <p:nvSpPr>
          <p:cNvPr id="363" name="3x Daily"/>
          <p:cNvSpPr txBox="1"/>
          <p:nvPr/>
        </p:nvSpPr>
        <p:spPr>
          <a:xfrm>
            <a:off x="15885925" y="12563741"/>
            <a:ext cx="1781376" cy="688973"/>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pPr/>
            <a:r>
              <a:t>3x Daily</a:t>
            </a:r>
          </a:p>
        </p:txBody>
      </p:sp>
      <p:sp>
        <p:nvSpPr>
          <p:cNvPr id="364" name="Line"/>
          <p:cNvSpPr/>
          <p:nvPr/>
        </p:nvSpPr>
        <p:spPr>
          <a:xfrm flipH="1">
            <a:off x="14966858" y="9197577"/>
            <a:ext cx="3"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p>
        </p:txBody>
      </p:sp>
      <p:sp>
        <p:nvSpPr>
          <p:cNvPr id="365" name="Line"/>
          <p:cNvSpPr/>
          <p:nvPr/>
        </p:nvSpPr>
        <p:spPr>
          <a:xfrm>
            <a:off x="16488694" y="9197577"/>
            <a:ext cx="2"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p>
        </p:txBody>
      </p:sp>
      <p:sp>
        <p:nvSpPr>
          <p:cNvPr id="366" name="Line"/>
          <p:cNvSpPr/>
          <p:nvPr/>
        </p:nvSpPr>
        <p:spPr>
          <a:xfrm>
            <a:off x="17978355" y="9197577"/>
            <a:ext cx="2"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p>
        </p:txBody>
      </p:sp>
      <p:sp>
        <p:nvSpPr>
          <p:cNvPr id="367" name="Line"/>
          <p:cNvSpPr/>
          <p:nvPr/>
        </p:nvSpPr>
        <p:spPr>
          <a:xfrm>
            <a:off x="19468016" y="9197577"/>
            <a:ext cx="3"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p>
        </p:txBody>
      </p:sp>
      <p:sp>
        <p:nvSpPr>
          <p:cNvPr id="368" name="Rounded Rectangle"/>
          <p:cNvSpPr/>
          <p:nvPr/>
        </p:nvSpPr>
        <p:spPr>
          <a:xfrm>
            <a:off x="11867197" y="8656704"/>
            <a:ext cx="2501712" cy="535785"/>
          </a:xfrm>
          <a:prstGeom prst="roundRect">
            <a:avLst>
              <a:gd name="adj" fmla="val 50000"/>
            </a:avLst>
          </a:prstGeom>
          <a:solidFill>
            <a:srgbClr val="516D7C"/>
          </a:solidFill>
          <a:ln w="12700">
            <a:miter lim="400000"/>
          </a:ln>
          <a:effectLst>
            <a:outerShdw sx="100000" sy="100000" kx="0" ky="0" algn="b" rotWithShape="0" blurRad="50800" dist="25400" dir="540000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p>
        </p:txBody>
      </p:sp>
      <p:sp>
        <p:nvSpPr>
          <p:cNvPr id="369" name="Stabilize"/>
          <p:cNvSpPr txBox="1"/>
          <p:nvPr/>
        </p:nvSpPr>
        <p:spPr>
          <a:xfrm>
            <a:off x="11945659" y="8649959"/>
            <a:ext cx="2344786" cy="5492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spAutoFit/>
          </a:bodyPr>
          <a:lstStyle>
            <a:lvl1pPr algn="ctr" defTabSz="821529">
              <a:defRPr sz="2700">
                <a:solidFill>
                  <a:srgbClr val="FFFFFF"/>
                </a:solidFill>
                <a:latin typeface="Helvetica Light"/>
                <a:ea typeface="Helvetica Light"/>
                <a:cs typeface="Helvetica Light"/>
                <a:sym typeface="Helvetica Light"/>
              </a:defRPr>
            </a:lvl1pPr>
          </a:lstStyle>
          <a:p>
            <a:pPr/>
            <a:r>
              <a:t>Stabilize</a:t>
            </a:r>
          </a:p>
        </p:txBody>
      </p:sp>
      <p:sp>
        <p:nvSpPr>
          <p:cNvPr id="370" name="Line"/>
          <p:cNvSpPr/>
          <p:nvPr/>
        </p:nvSpPr>
        <p:spPr>
          <a:xfrm>
            <a:off x="11627154" y="7375921"/>
            <a:ext cx="4" cy="1909701"/>
          </a:xfrm>
          <a:prstGeom prst="line">
            <a:avLst/>
          </a:prstGeom>
          <a:ln w="50800">
            <a:solidFill>
              <a:srgbClr val="A92633"/>
            </a:solidFill>
            <a:custDash>
              <a:ds d="200000" sp="200000"/>
            </a:custDash>
            <a:miter lim="400000"/>
            <a:tailEnd type="triangle"/>
          </a:ln>
        </p:spPr>
        <p:txBody>
          <a:bodyPr lIns="45718" tIns="45718" rIns="45718" bIns="45718"/>
          <a:lstStyle/>
          <a:p>
            <a:pPr algn="ctr" defTabSz="2438337">
              <a:defRPr sz="2400">
                <a:solidFill>
                  <a:srgbClr val="5E5E5E"/>
                </a:solidFill>
              </a:defRPr>
            </a:pPr>
          </a:p>
        </p:txBody>
      </p:sp>
      <p:sp>
        <p:nvSpPr>
          <p:cNvPr id="371" name="Line"/>
          <p:cNvSpPr/>
          <p:nvPr/>
        </p:nvSpPr>
        <p:spPr>
          <a:xfrm>
            <a:off x="11572986" y="9376822"/>
            <a:ext cx="9856546"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p>
        </p:txBody>
      </p:sp>
      <p:sp>
        <p:nvSpPr>
          <p:cNvPr id="372" name="release branch"/>
          <p:cNvSpPr txBox="1"/>
          <p:nvPr/>
        </p:nvSpPr>
        <p:spPr>
          <a:xfrm>
            <a:off x="12142042" y="10006663"/>
            <a:ext cx="3222013" cy="688973"/>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pPr/>
            <a:r>
              <a:t>release branch</a:t>
            </a:r>
          </a:p>
        </p:txBody>
      </p:sp>
      <p:sp>
        <p:nvSpPr>
          <p:cNvPr id="373" name="Weekly"/>
          <p:cNvSpPr txBox="1"/>
          <p:nvPr/>
        </p:nvSpPr>
        <p:spPr>
          <a:xfrm>
            <a:off x="10358566" y="9215108"/>
            <a:ext cx="1620899" cy="688973"/>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pPr/>
            <a:r>
              <a:t>Weekly</a:t>
            </a:r>
          </a:p>
        </p:txBody>
      </p:sp>
      <p:sp>
        <p:nvSpPr>
          <p:cNvPr id="374" name="3 days"/>
          <p:cNvSpPr txBox="1"/>
          <p:nvPr/>
        </p:nvSpPr>
        <p:spPr>
          <a:xfrm>
            <a:off x="11945659" y="7879091"/>
            <a:ext cx="1680081" cy="752473"/>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821529">
              <a:defRPr sz="4000">
                <a:latin typeface="Helvetica Light"/>
                <a:ea typeface="Helvetica Light"/>
                <a:cs typeface="Helvetica Light"/>
                <a:sym typeface="Helvetica Light"/>
              </a:defRPr>
            </a:lvl1pPr>
          </a:lstStyle>
          <a:p>
            <a:pPr/>
            <a:r>
              <a:t>3 days</a:t>
            </a:r>
          </a:p>
        </p:txBody>
      </p:sp>
      <p:sp>
        <p:nvSpPr>
          <p:cNvPr id="375" name="All changes from week…"/>
          <p:cNvSpPr txBox="1"/>
          <p:nvPr/>
        </p:nvSpPr>
        <p:spPr>
          <a:xfrm>
            <a:off x="7739908" y="9905859"/>
            <a:ext cx="4128639" cy="1006473"/>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p>
            <a:pPr algn="ctr" defTabSz="821529">
              <a:defRPr i="1" sz="2800"/>
            </a:pPr>
            <a:r>
              <a:t>All changes from week</a:t>
            </a:r>
          </a:p>
          <a:p>
            <a:pPr algn="ctr" defTabSz="821529">
              <a:defRPr i="1" sz="2800"/>
            </a:pPr>
            <a:r>
              <a:t>that are ready for release</a:t>
            </a:r>
          </a:p>
        </p:txBody>
      </p:sp>
      <p:sp>
        <p:nvSpPr>
          <p:cNvPr id="376" name="Rounded Rectangle"/>
          <p:cNvSpPr/>
          <p:nvPr/>
        </p:nvSpPr>
        <p:spPr>
          <a:xfrm>
            <a:off x="14505499" y="8656702"/>
            <a:ext cx="6210324" cy="535786"/>
          </a:xfrm>
          <a:prstGeom prst="roundRect">
            <a:avLst>
              <a:gd name="adj" fmla="val 50000"/>
            </a:avLst>
          </a:prstGeom>
          <a:solidFill>
            <a:srgbClr val="008400"/>
          </a:solidFill>
          <a:ln w="12700">
            <a:miter lim="400000"/>
          </a:ln>
          <a:effectLst>
            <a:outerShdw sx="100000" sy="100000" kx="0" ky="0" algn="b" rotWithShape="0" blurRad="50800" dist="25400" dir="540000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p>
        </p:txBody>
      </p:sp>
      <p:sp>
        <p:nvSpPr>
          <p:cNvPr id="377" name="Release Branch"/>
          <p:cNvSpPr/>
          <p:nvPr/>
        </p:nvSpPr>
        <p:spPr>
          <a:xfrm>
            <a:off x="14248310" y="8690632"/>
            <a:ext cx="605339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71435" tIns="71435" rIns="71435" bIns="71435" anchor="ctr">
            <a:spAutoFit/>
          </a:bodyPr>
          <a:lstStyle>
            <a:lvl1pPr algn="ctr" defTabSz="821529">
              <a:defRPr sz="2800">
                <a:solidFill>
                  <a:srgbClr val="FFFFFF"/>
                </a:solidFill>
                <a:latin typeface="Helvetica Light"/>
                <a:ea typeface="Helvetica Light"/>
                <a:cs typeface="Helvetica Light"/>
                <a:sym typeface="Helvetica Light"/>
              </a:defRPr>
            </a:lvl1pPr>
          </a:lstStyle>
          <a:p>
            <a:pPr/>
            <a:r>
              <a:t>Release Branch</a:t>
            </a:r>
          </a:p>
        </p:txBody>
      </p:sp>
      <p:sp>
        <p:nvSpPr>
          <p:cNvPr id="378" name="4 days"/>
          <p:cNvSpPr txBox="1"/>
          <p:nvPr/>
        </p:nvSpPr>
        <p:spPr>
          <a:xfrm>
            <a:off x="14532494" y="7909853"/>
            <a:ext cx="1680081" cy="752473"/>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821529">
              <a:defRPr sz="4000">
                <a:latin typeface="Helvetica Light"/>
                <a:ea typeface="Helvetica Light"/>
                <a:cs typeface="Helvetica Light"/>
                <a:sym typeface="Helvetica Light"/>
              </a:defRPr>
            </a:lvl1pPr>
          </a:lstStyle>
          <a:p>
            <a:pPr/>
            <a:r>
              <a:t>4 days</a:t>
            </a:r>
          </a:p>
        </p:txBody>
      </p:sp>
      <p:sp>
        <p:nvSpPr>
          <p:cNvPr id="379" name="All changes that survived stabilizing"/>
          <p:cNvSpPr txBox="1"/>
          <p:nvPr/>
        </p:nvSpPr>
        <p:spPr>
          <a:xfrm>
            <a:off x="16284179" y="7998753"/>
            <a:ext cx="5769122" cy="574673"/>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821529">
              <a:defRPr i="1" sz="2800"/>
            </a:lvl1pPr>
          </a:lstStyle>
          <a:p>
            <a:pPr/>
            <a:r>
              <a:t>All changes that survived stabilizing</a:t>
            </a:r>
          </a:p>
        </p:txBody>
      </p:sp>
      <p:sp>
        <p:nvSpPr>
          <p:cNvPr id="380" name="Rounded Rectangle"/>
          <p:cNvSpPr/>
          <p:nvPr/>
        </p:nvSpPr>
        <p:spPr>
          <a:xfrm>
            <a:off x="3509007" y="4275415"/>
            <a:ext cx="8175691" cy="535783"/>
          </a:xfrm>
          <a:prstGeom prst="roundRect">
            <a:avLst>
              <a:gd name="adj" fmla="val 50000"/>
            </a:avLst>
          </a:prstGeom>
          <a:solidFill>
            <a:srgbClr val="3284CC"/>
          </a:solidFill>
          <a:ln w="12700">
            <a:miter lim="400000"/>
          </a:ln>
          <a:effectLst>
            <a:outerShdw sx="100000" sy="100000" kx="0" ky="0" algn="b" rotWithShape="0" blurRad="50800" dist="25400" dir="540000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p>
        </p:txBody>
      </p:sp>
      <p:sp>
        <p:nvSpPr>
          <p:cNvPr id="381" name="Developers working in their own branch"/>
          <p:cNvSpPr txBox="1"/>
          <p:nvPr/>
        </p:nvSpPr>
        <p:spPr>
          <a:xfrm>
            <a:off x="3587469" y="4268670"/>
            <a:ext cx="8018767" cy="5492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spAutoFit/>
          </a:bodyPr>
          <a:lstStyle>
            <a:lvl1pPr algn="ctr" defTabSz="821529">
              <a:defRPr sz="2700">
                <a:solidFill>
                  <a:srgbClr val="FFFFFF"/>
                </a:solidFill>
                <a:latin typeface="Helvetica Light"/>
                <a:ea typeface="Helvetica Light"/>
                <a:cs typeface="Helvetica Light"/>
                <a:sym typeface="Helvetica Light"/>
              </a:defRPr>
            </a:lvl1pPr>
          </a:lstStyle>
          <a:p>
            <a:pPr/>
            <a:r>
              <a:t>Developers working in their own branch</a:t>
            </a:r>
          </a:p>
        </p:txBody>
      </p:sp>
      <p:sp>
        <p:nvSpPr>
          <p:cNvPr id="382" name="Your change doesn’t go out unless you’re there that day at that time to support it!"/>
          <p:cNvSpPr txBox="1"/>
          <p:nvPr/>
        </p:nvSpPr>
        <p:spPr>
          <a:xfrm>
            <a:off x="9086075" y="12347547"/>
            <a:ext cx="5504709" cy="14382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spAutoFit/>
          </a:bodyPr>
          <a:lstStyle>
            <a:lvl1pPr algn="ctr" defTabSz="821529">
              <a:defRPr i="1" sz="2800"/>
            </a:lvl1pPr>
          </a:lstStyle>
          <a:p>
            <a:pPr/>
            <a:r>
              <a:t>Your change doesn’t go out unless you’re there that day at that time to support it!</a:t>
            </a:r>
          </a:p>
        </p:txBody>
      </p:sp>
      <p:sp>
        <p:nvSpPr>
          <p:cNvPr id="383" name="Rounded Rectangle"/>
          <p:cNvSpPr/>
          <p:nvPr/>
        </p:nvSpPr>
        <p:spPr>
          <a:xfrm>
            <a:off x="3509006" y="6567158"/>
            <a:ext cx="8175694" cy="535785"/>
          </a:xfrm>
          <a:prstGeom prst="roundRect">
            <a:avLst>
              <a:gd name="adj" fmla="val 50000"/>
            </a:avLst>
          </a:prstGeom>
          <a:solidFill>
            <a:srgbClr val="A92633"/>
          </a:solidFill>
          <a:ln w="12700">
            <a:miter lim="400000"/>
          </a:ln>
          <a:effectLst>
            <a:outerShdw sx="100000" sy="100000" kx="0" ky="0" algn="b" rotWithShape="0" blurRad="50800" dist="25400" dir="540000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p>
        </p:txBody>
      </p:sp>
      <p:sp>
        <p:nvSpPr>
          <p:cNvPr id="384" name="~1 week of development"/>
          <p:cNvSpPr txBox="1"/>
          <p:nvPr/>
        </p:nvSpPr>
        <p:spPr>
          <a:xfrm>
            <a:off x="3587469" y="6535013"/>
            <a:ext cx="8018768" cy="6000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spAutoFit/>
          </a:bodyPr>
          <a:lstStyle>
            <a:lvl1pPr algn="ctr" defTabSz="821529">
              <a:defRPr sz="3000">
                <a:solidFill>
                  <a:srgbClr val="FFFFFF"/>
                </a:solidFill>
                <a:latin typeface="Helvetica Light"/>
                <a:ea typeface="Helvetica Light"/>
                <a:cs typeface="Helvetica Light"/>
                <a:sym typeface="Helvetica Light"/>
              </a:defRPr>
            </a:lvl1pPr>
          </a:lstStyle>
          <a:p>
            <a:pPr/>
            <a:r>
              <a:t>~1 week of development</a:t>
            </a:r>
          </a:p>
        </p:txBody>
      </p:sp>
      <p:sp>
        <p:nvSpPr>
          <p:cNvPr id="385" name="master branch"/>
          <p:cNvSpPr txBox="1"/>
          <p:nvPr/>
        </p:nvSpPr>
        <p:spPr>
          <a:xfrm>
            <a:off x="3754980" y="7736950"/>
            <a:ext cx="3954041" cy="841373"/>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821529">
              <a:defRPr sz="4600">
                <a:latin typeface="Helvetica Light"/>
                <a:ea typeface="Helvetica Light"/>
                <a:cs typeface="Helvetica Light"/>
                <a:sym typeface="Helvetica Light"/>
              </a:defRPr>
            </a:lvl1pPr>
          </a:lstStyle>
          <a:p>
            <a:pPr/>
            <a:r>
              <a:t>master branch</a:t>
            </a:r>
          </a:p>
        </p:txBody>
      </p:sp>
      <p:sp>
        <p:nvSpPr>
          <p:cNvPr id="386" name="Line"/>
          <p:cNvSpPr/>
          <p:nvPr/>
        </p:nvSpPr>
        <p:spPr>
          <a:xfrm>
            <a:off x="3661674" y="7361901"/>
            <a:ext cx="17439475"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p>
        </p:txBody>
      </p:sp>
      <p:sp>
        <p:nvSpPr>
          <p:cNvPr id="387" name="Line"/>
          <p:cNvSpPr/>
          <p:nvPr/>
        </p:nvSpPr>
        <p:spPr>
          <a:xfrm flipH="1">
            <a:off x="3560821" y="4828716"/>
            <a:ext cx="8066338" cy="1643421"/>
          </a:xfrm>
          <a:prstGeom prst="line">
            <a:avLst/>
          </a:prstGeom>
          <a:ln w="50800">
            <a:solidFill>
              <a:srgbClr val="3284CC"/>
            </a:solidFill>
            <a:custDash>
              <a:ds d="200000" sp="200000"/>
            </a:custDash>
            <a:miter lim="400000"/>
            <a:tailEnd type="triangle"/>
          </a:ln>
        </p:spPr>
        <p:txBody>
          <a:bodyPr lIns="45718" tIns="45718" rIns="45718" bIns="45718"/>
          <a:lstStyle/>
          <a:p>
            <a:pPr algn="ctr" defTabSz="2438337">
              <a:defRPr sz="2400">
                <a:solidFill>
                  <a:srgbClr val="5E5E5E"/>
                </a:solidFill>
              </a:defRPr>
            </a:pPr>
          </a:p>
        </p:txBody>
      </p:sp>
      <p:sp>
        <p:nvSpPr>
          <p:cNvPr id="388" name="When feature is ready, push as 1 change to master branch"/>
          <p:cNvSpPr txBox="1"/>
          <p:nvPr/>
        </p:nvSpPr>
        <p:spPr>
          <a:xfrm>
            <a:off x="11881102" y="5780622"/>
            <a:ext cx="10787810" cy="625473"/>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821529">
              <a:defRPr sz="3200">
                <a:latin typeface="Helvetica Light"/>
                <a:ea typeface="Helvetica Light"/>
                <a:cs typeface="Helvetica Light"/>
                <a:sym typeface="Helvetica Light"/>
              </a:defRPr>
            </a:lvl1pPr>
          </a:lstStyle>
          <a:p>
            <a:pPr/>
            <a:r>
              <a:t>When feature is ready, push as 1 change to master branch</a:t>
            </a:r>
          </a:p>
        </p:txBody>
      </p:sp>
      <p:sp>
        <p:nvSpPr>
          <p:cNvPr id="389" name="production"/>
          <p:cNvSpPr txBox="1"/>
          <p:nvPr/>
        </p:nvSpPr>
        <p:spPr>
          <a:xfrm>
            <a:off x="3721345" y="12451936"/>
            <a:ext cx="3030840" cy="854073"/>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821529">
              <a:defRPr sz="4700">
                <a:latin typeface="Helvetica Light"/>
                <a:ea typeface="Helvetica Light"/>
                <a:cs typeface="Helvetica Light"/>
                <a:sym typeface="Helvetica Light"/>
              </a:defRPr>
            </a:lvl1pPr>
          </a:lstStyle>
          <a:p>
            <a:pPr/>
            <a:r>
              <a:t>production</a:t>
            </a:r>
          </a:p>
        </p:txBody>
      </p:sp>
      <p:sp>
        <p:nvSpPr>
          <p:cNvPr id="390" name="Line"/>
          <p:cNvSpPr/>
          <p:nvPr/>
        </p:nvSpPr>
        <p:spPr>
          <a:xfrm>
            <a:off x="3336779" y="11876484"/>
            <a:ext cx="18288007"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p>
        </p:txBody>
      </p:sp>
      <p:sp>
        <p:nvSpPr>
          <p:cNvPr id="391" name="“When in doubt back out”"/>
          <p:cNvSpPr txBox="1"/>
          <p:nvPr/>
        </p:nvSpPr>
        <p:spPr>
          <a:xfrm>
            <a:off x="17558506" y="12779347"/>
            <a:ext cx="5504709" cy="5746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spAutoFit/>
          </a:bodyPr>
          <a:lstStyle>
            <a:lvl1pPr algn="ctr" defTabSz="821529">
              <a:defRPr i="1" sz="2800"/>
            </a:lvl1pPr>
          </a:lstStyle>
          <a:p>
            <a:pPr/>
            <a:r>
              <a:t>“When in doubt back out”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100"/>
                                  </p:stCondLst>
                                  <p:iterate type="el" backwards="0">
                                    <p:tmAbs val="0"/>
                                  </p:iterate>
                                  <p:childTnLst>
                                    <p:set>
                                      <p:cBhvr>
                                        <p:cTn id="6" fill="hold"/>
                                        <p:tgtEl>
                                          <p:spTgt spid="365"/>
                                        </p:tgtEl>
                                        <p:attrNameLst>
                                          <p:attrName>style.visibility</p:attrName>
                                        </p:attrNameLst>
                                      </p:cBhvr>
                                      <p:to>
                                        <p:strVal val="visible"/>
                                      </p:to>
                                    </p:set>
                                  </p:childTnLst>
                                </p:cTn>
                              </p:par>
                            </p:childTnLst>
                          </p:cTn>
                        </p:par>
                        <p:par>
                          <p:cTn id="7" fill="hold">
                            <p:stCondLst>
                              <p:cond delay="100"/>
                            </p:stCondLst>
                            <p:childTnLst>
                              <p:par>
                                <p:cTn id="8" presetClass="entr" nodeType="afterEffect" presetSubtype="0" presetID="1" grpId="2" fill="hold">
                                  <p:stCondLst>
                                    <p:cond delay="100"/>
                                  </p:stCondLst>
                                  <p:iterate type="el" backwards="0">
                                    <p:tmAbs val="0"/>
                                  </p:iterate>
                                  <p:childTnLst>
                                    <p:set>
                                      <p:cBhvr>
                                        <p:cTn id="9" fill="hold"/>
                                        <p:tgtEl>
                                          <p:spTgt spid="366"/>
                                        </p:tgtEl>
                                        <p:attrNameLst>
                                          <p:attrName>style.visibility</p:attrName>
                                        </p:attrNameLst>
                                      </p:cBhvr>
                                      <p:to>
                                        <p:strVal val="visible"/>
                                      </p:to>
                                    </p:set>
                                  </p:childTnLst>
                                </p:cTn>
                              </p:par>
                            </p:childTnLst>
                          </p:cTn>
                        </p:par>
                        <p:par>
                          <p:cTn id="10" fill="hold">
                            <p:stCondLst>
                              <p:cond delay="200"/>
                            </p:stCondLst>
                            <p:childTnLst>
                              <p:par>
                                <p:cTn id="11" presetClass="entr" nodeType="afterEffect" presetSubtype="0" presetID="1" grpId="3" fill="hold">
                                  <p:stCondLst>
                                    <p:cond delay="100"/>
                                  </p:stCondLst>
                                  <p:iterate type="el" backwards="0">
                                    <p:tmAbs val="0"/>
                                  </p:iterate>
                                  <p:childTnLst>
                                    <p:set>
                                      <p:cBhvr>
                                        <p:cTn id="12" fill="hold"/>
                                        <p:tgtEl>
                                          <p:spTgt spid="3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3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3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1" grpId="5"/>
      <p:bldP build="whole" bldLvl="1" animBg="1" rev="0" advAuto="0" spid="365" grpId="1"/>
      <p:bldP build="whole" bldLvl="1" animBg="1" rev="0" advAuto="0" spid="366" grpId="2"/>
      <p:bldP build="whole" bldLvl="1" animBg="1" rev="0" advAuto="0" spid="367" grpId="3"/>
      <p:bldP build="whole" bldLvl="1" animBg="1" rev="0" advAuto="0" spid="382" grpId="4"/>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 name="Cost to Fix a Defect Over Time"/>
          <p:cNvSpPr txBox="1"/>
          <p:nvPr>
            <p:ph type="title"/>
          </p:nvPr>
        </p:nvSpPr>
        <p:spPr>
          <a:prstGeom prst="rect">
            <a:avLst/>
          </a:prstGeom>
        </p:spPr>
        <p:txBody>
          <a:bodyPr/>
          <a:lstStyle/>
          <a:p>
            <a:pPr/>
            <a:r>
              <a:t>Agile values fast quality feedback loops</a:t>
            </a:r>
          </a:p>
        </p:txBody>
      </p:sp>
      <p:sp>
        <p:nvSpPr>
          <p:cNvPr id="46" name="Rough estimate"/>
          <p:cNvSpPr txBox="1"/>
          <p:nvPr>
            <p:ph type="body" idx="1"/>
          </p:nvPr>
        </p:nvSpPr>
        <p:spPr>
          <a:xfrm>
            <a:off x="429699" y="1536432"/>
            <a:ext cx="23620798" cy="10208765"/>
          </a:xfrm>
          <a:prstGeom prst="rect">
            <a:avLst/>
          </a:prstGeom>
        </p:spPr>
        <p:txBody>
          <a:bodyPr/>
          <a:lstStyle/>
          <a:p>
            <a:pPr/>
            <a:r>
              <a:t>Faster feedback = lower cost to fix bugs</a:t>
            </a:r>
          </a:p>
        </p:txBody>
      </p:sp>
      <p:pic>
        <p:nvPicPr>
          <p:cNvPr id="47" name="Image" descr="Image"/>
          <p:cNvPicPr>
            <a:picLocks noChangeAspect="1"/>
          </p:cNvPicPr>
          <p:nvPr/>
        </p:nvPicPr>
        <p:blipFill>
          <a:blip r:embed="rId3">
            <a:extLst/>
          </a:blip>
          <a:stretch>
            <a:fillRect/>
          </a:stretch>
        </p:blipFill>
        <p:spPr>
          <a:xfrm>
            <a:off x="1081559" y="2567071"/>
            <a:ext cx="22317077" cy="10905402"/>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Deployment Example: Facebook.com"/>
          <p:cNvSpPr txBox="1"/>
          <p:nvPr>
            <p:ph type="title"/>
          </p:nvPr>
        </p:nvSpPr>
        <p:spPr>
          <a:prstGeom prst="rect">
            <a:avLst/>
          </a:prstGeom>
        </p:spPr>
        <p:txBody>
          <a:bodyPr/>
          <a:lstStyle/>
          <a:p>
            <a:pPr/>
            <a:r>
              <a:t>Deployment Example</a:t>
            </a:r>
          </a:p>
        </p:txBody>
      </p:sp>
      <p:sp>
        <p:nvSpPr>
          <p:cNvPr id="396" name="Chuck Rossi, Director Software Infrastructure &amp; Release Engineering @ Facebook"/>
          <p:cNvSpPr txBox="1"/>
          <p:nvPr>
            <p:ph type="body" idx="1"/>
          </p:nvPr>
        </p:nvSpPr>
        <p:spPr>
          <a:prstGeom prst="rect">
            <a:avLst/>
          </a:prstGeom>
        </p:spPr>
        <p:txBody>
          <a:bodyPr/>
          <a:lstStyle/>
          <a:p>
            <a:pPr/>
            <a:r>
              <a:t>Chuck Rossi, Director Software Infrastructure &amp; Release Engineering @ Facebook</a:t>
            </a:r>
          </a:p>
        </p:txBody>
      </p:sp>
      <p:sp>
        <p:nvSpPr>
          <p:cNvPr id="397"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8198951" y="4494022"/>
            <a:ext cx="15909070" cy="60249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defTabSz="2438337">
              <a:defRPr sz="5500">
                <a:latin typeface="Helvetica Neue"/>
                <a:ea typeface="Helvetica Neue"/>
                <a:cs typeface="Helvetica Neue"/>
                <a:sym typeface="Helvetica Neue"/>
              </a:defRPr>
            </a:pPr>
            <a:r>
              <a:t>“Our main goal was to make sure that the new system made people’s experience better — or at least, didn’t make it worse. </a:t>
            </a:r>
            <a:br/>
            <a:r>
              <a:t>After a year of planning and development, over the course of three days </a:t>
            </a:r>
            <a:r>
              <a:rPr b="1"/>
              <a:t>we enabled</a:t>
            </a:r>
            <a:r>
              <a:t> </a:t>
            </a:r>
            <a:r>
              <a:rPr b="1"/>
              <a:t>100% of our production web servers to run code deployed directly from master</a:t>
            </a:r>
            <a:r>
              <a:t>”</a:t>
            </a:r>
          </a:p>
        </p:txBody>
      </p:sp>
      <p:pic>
        <p:nvPicPr>
          <p:cNvPr id="398" name="Image" descr="Image"/>
          <p:cNvPicPr>
            <a:picLocks noChangeAspect="1"/>
          </p:cNvPicPr>
          <p:nvPr/>
        </p:nvPicPr>
        <p:blipFill>
          <a:blip r:embed="rId3">
            <a:extLst/>
          </a:blip>
          <a:stretch>
            <a:fillRect/>
          </a:stretch>
        </p:blipFill>
        <p:spPr>
          <a:xfrm>
            <a:off x="-1654086" y="3943269"/>
            <a:ext cx="9512500" cy="7126447"/>
          </a:xfrm>
          <a:prstGeom prst="rect">
            <a:avLst/>
          </a:prstGeom>
          <a:ln w="12700">
            <a:miter lim="400000"/>
          </a:ln>
        </p:spPr>
      </p:pic>
      <p:sp>
        <p:nvSpPr>
          <p:cNvPr id="399" name="“Rapid release at massive scale” https://engineering.fb.com/2017/08/31/web/rapid-release-at-massive-scale/"/>
          <p:cNvSpPr txBox="1"/>
          <p:nvPr/>
        </p:nvSpPr>
        <p:spPr>
          <a:xfrm>
            <a:off x="3624777" y="12927567"/>
            <a:ext cx="16265704" cy="4987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2438337">
              <a:defRPr sz="2600">
                <a:solidFill>
                  <a:srgbClr val="5E5E5E"/>
                </a:solidFill>
                <a:latin typeface="Helvetica Neue"/>
                <a:ea typeface="Helvetica Neue"/>
                <a:cs typeface="Helvetica Neue"/>
                <a:sym typeface="Helvetica Neue"/>
              </a:defRPr>
            </a:pPr>
            <a:r>
              <a:t>“Rapid release at massive scale” </a:t>
            </a:r>
            <a:r>
              <a:rPr u="sng">
                <a:solidFill>
                  <a:srgbClr val="0000FF"/>
                </a:solidFill>
                <a:uFill>
                  <a:solidFill>
                    <a:srgbClr val="0000FF"/>
                  </a:solidFill>
                </a:uFill>
                <a:hlinkClick r:id="rId4" invalidUrl="" action="" tgtFrame="" tooltip="" history="1" highlightClick="0" endSnd="0"/>
              </a:rPr>
              <a:t>https://engineering.fb.com/2017/08/31/web/rapid-release-at-massive-scale/</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Deployment Example: Facebook.com"/>
          <p:cNvSpPr txBox="1"/>
          <p:nvPr>
            <p:ph type="title"/>
          </p:nvPr>
        </p:nvSpPr>
        <p:spPr>
          <a:prstGeom prst="rect">
            <a:avLst/>
          </a:prstGeom>
        </p:spPr>
        <p:txBody>
          <a:bodyPr/>
          <a:lstStyle/>
          <a:p>
            <a:pPr/>
            <a:r>
              <a:t>Deployment Example</a:t>
            </a:r>
          </a:p>
        </p:txBody>
      </p:sp>
      <p:sp>
        <p:nvSpPr>
          <p:cNvPr id="404" name="Post-2016: Truly continuous releases from master branch"/>
          <p:cNvSpPr txBox="1"/>
          <p:nvPr>
            <p:ph type="body" idx="1"/>
          </p:nvPr>
        </p:nvSpPr>
        <p:spPr>
          <a:prstGeom prst="rect">
            <a:avLst/>
          </a:prstGeom>
        </p:spPr>
        <p:txBody>
          <a:bodyPr/>
          <a:lstStyle/>
          <a:p>
            <a:pPr/>
            <a:r>
              <a:t>Post-2016: Truly continuous releases from master branch</a:t>
            </a:r>
          </a:p>
        </p:txBody>
      </p:sp>
      <p:pic>
        <p:nvPicPr>
          <p:cNvPr id="405" name="GIYNPgGn5SctXdIGAAAAAAAkALkybj0JAAAB.jpg" descr="GIYNPgGn5SctXdIGAAAAAAAkALkybj0JAAAB.jpg"/>
          <p:cNvPicPr>
            <a:picLocks noChangeAspect="1"/>
          </p:cNvPicPr>
          <p:nvPr/>
        </p:nvPicPr>
        <p:blipFill>
          <a:blip r:embed="rId3">
            <a:extLst/>
          </a:blip>
          <a:stretch>
            <a:fillRect/>
          </a:stretch>
        </p:blipFill>
        <p:spPr>
          <a:xfrm>
            <a:off x="2790713" y="2578585"/>
            <a:ext cx="18898769" cy="10630560"/>
          </a:xfrm>
          <a:prstGeom prst="rect">
            <a:avLst/>
          </a:prstGeom>
          <a:ln w="12700">
            <a:miter lim="400000"/>
          </a:ln>
        </p:spPr>
      </p:pic>
      <p:sp>
        <p:nvSpPr>
          <p:cNvPr id="406" name="https://engineering.fb.com/2017/08/31/web/rapid-release-at-massive-scale/"/>
          <p:cNvSpPr txBox="1"/>
          <p:nvPr/>
        </p:nvSpPr>
        <p:spPr>
          <a:xfrm>
            <a:off x="6033540" y="13142044"/>
            <a:ext cx="11555481" cy="589279"/>
          </a:xfrm>
          <a:prstGeom prst="rect">
            <a:avLst/>
          </a:prstGeom>
          <a:ln w="12700">
            <a:miter lim="400000"/>
          </a:ln>
          <a:extLst>
            <a:ext uri="{C572A759-6A51-4108-AA02-DFA0A04FC94B}">
              <ma14:wrappingTextBoxFlag xmlns:ma14="http://schemas.microsoft.com/office/mac/drawingml/2011/main" val="1"/>
            </a:ext>
          </a:extLst>
        </p:spPr>
        <p:txBody>
          <a:bodyPr wrap="none" lIns="91438" tIns="91438" rIns="91438" bIns="91438">
            <a:spAutoFit/>
          </a:bodyPr>
          <a:lstStyle>
            <a:lvl1pPr>
              <a:defRPr sz="2700">
                <a:hlinkClick r:id="rId4" invalidUrl="" action="" tgtFrame="" tooltip="" history="1" highlightClick="0" endSnd="0"/>
              </a:defRPr>
            </a:lvl1pPr>
          </a:lstStyle>
          <a:p>
            <a:pPr/>
            <a:r>
              <a:rPr>
                <a:hlinkClick r:id="rId4" invalidUrl="" action="" tgtFrame="" tooltip="" history="1" highlightClick="0" endSnd="0"/>
              </a:rPr>
              <a:t>https://engineering.fb.com/2017/08/31/web/rapid-release-at-massive-scale/</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Monitoring"/>
          <p:cNvSpPr txBox="1"/>
          <p:nvPr>
            <p:ph type="title"/>
          </p:nvPr>
        </p:nvSpPr>
        <p:spPr>
          <a:xfrm>
            <a:off x="339300" y="-953519"/>
            <a:ext cx="23730800" cy="2651128"/>
          </a:xfrm>
          <a:prstGeom prst="rect">
            <a:avLst/>
          </a:prstGeom>
        </p:spPr>
        <p:txBody>
          <a:bodyPr/>
          <a:lstStyle/>
          <a:p>
            <a:pPr/>
            <a:r>
              <a:t>Monitoring</a:t>
            </a:r>
          </a:p>
        </p:txBody>
      </p:sp>
      <p:sp>
        <p:nvSpPr>
          <p:cNvPr id="411" name="The last step in continuous deployment: track metrics"/>
          <p:cNvSpPr txBox="1"/>
          <p:nvPr>
            <p:ph type="body" idx="1"/>
          </p:nvPr>
        </p:nvSpPr>
        <p:spPr>
          <a:xfrm>
            <a:off x="394301" y="1753618"/>
            <a:ext cx="23620798" cy="10208764"/>
          </a:xfrm>
          <a:prstGeom prst="rect">
            <a:avLst/>
          </a:prstGeom>
        </p:spPr>
        <p:txBody>
          <a:bodyPr/>
          <a:lstStyle/>
          <a:p>
            <a:pPr/>
            <a:r>
              <a:t>The last step in continuous deployment: track metrics</a:t>
            </a:r>
          </a:p>
          <a:p>
            <a:pPr/>
            <a:r>
              <a:t>Hardware</a:t>
            </a:r>
          </a:p>
          <a:p>
            <a:pPr lvl="1"/>
            <a:r>
              <a:t>Voltages, temperatures, fan speeds, component health</a:t>
            </a:r>
          </a:p>
          <a:p>
            <a:pPr/>
            <a:r>
              <a:t>OS</a:t>
            </a:r>
          </a:p>
          <a:p>
            <a:pPr lvl="1"/>
            <a:r>
              <a:t>Memory usage, swap usage, disk space, CPU load</a:t>
            </a:r>
          </a:p>
          <a:p>
            <a:pPr/>
            <a:r>
              <a:t>Middleware</a:t>
            </a:r>
          </a:p>
          <a:p>
            <a:pPr lvl="1"/>
            <a:r>
              <a:t>Memory, thread/db connection pools, connections, response time</a:t>
            </a:r>
          </a:p>
          <a:p>
            <a:pPr/>
            <a:r>
              <a:t>Applications</a:t>
            </a:r>
          </a:p>
          <a:p>
            <a:pPr lvl="1"/>
            <a:r>
              <a:t>Business transactions, conversion rate, status of 3rd party components</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Title 1"/>
          <p:cNvSpPr txBox="1"/>
          <p:nvPr>
            <p:ph type="title"/>
          </p:nvPr>
        </p:nvSpPr>
        <p:spPr>
          <a:prstGeom prst="rect">
            <a:avLst/>
          </a:prstGeom>
        </p:spPr>
        <p:txBody>
          <a:bodyPr/>
          <a:lstStyle/>
          <a:p>
            <a:pPr/>
            <a:r>
              <a:t>Monitoring services aggregate system status</a:t>
            </a:r>
          </a:p>
        </p:txBody>
      </p:sp>
      <p:pic>
        <p:nvPicPr>
          <p:cNvPr id="416" name="Picture 5" descr="Picture 5"/>
          <p:cNvPicPr>
            <a:picLocks noChangeAspect="1"/>
          </p:cNvPicPr>
          <p:nvPr/>
        </p:nvPicPr>
        <p:blipFill>
          <a:blip r:embed="rId3">
            <a:extLst/>
          </a:blip>
          <a:stretch>
            <a:fillRect/>
          </a:stretch>
        </p:blipFill>
        <p:spPr>
          <a:xfrm>
            <a:off x="782838" y="1792149"/>
            <a:ext cx="21399892" cy="12128786"/>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Title 1"/>
          <p:cNvSpPr txBox="1"/>
          <p:nvPr>
            <p:ph type="title"/>
          </p:nvPr>
        </p:nvSpPr>
        <p:spPr>
          <a:prstGeom prst="rect">
            <a:avLst/>
          </a:prstGeom>
        </p:spPr>
        <p:txBody>
          <a:bodyPr/>
          <a:lstStyle/>
          <a:p>
            <a:pPr/>
            <a:r>
              <a:t>Monitoring dashboards help gather insights</a:t>
            </a:r>
          </a:p>
        </p:txBody>
      </p:sp>
      <p:pic>
        <p:nvPicPr>
          <p:cNvPr id="421" name="Image" descr="Image"/>
          <p:cNvPicPr>
            <a:picLocks noChangeAspect="1"/>
          </p:cNvPicPr>
          <p:nvPr/>
        </p:nvPicPr>
        <p:blipFill>
          <a:blip r:embed="rId3">
            <a:extLst/>
          </a:blip>
          <a:stretch>
            <a:fillRect/>
          </a:stretch>
        </p:blipFill>
        <p:spPr>
          <a:xfrm>
            <a:off x="72718" y="2655116"/>
            <a:ext cx="12607473" cy="10169774"/>
          </a:xfrm>
          <a:prstGeom prst="rect">
            <a:avLst/>
          </a:prstGeom>
          <a:ln w="12700">
            <a:miter lim="400000"/>
          </a:ln>
        </p:spPr>
      </p:pic>
      <p:pic>
        <p:nvPicPr>
          <p:cNvPr id="422" name="Image" descr="Image"/>
          <p:cNvPicPr>
            <a:picLocks noChangeAspect="1"/>
          </p:cNvPicPr>
          <p:nvPr/>
        </p:nvPicPr>
        <p:blipFill>
          <a:blip r:embed="rId4">
            <a:extLst/>
          </a:blip>
          <a:stretch>
            <a:fillRect/>
          </a:stretch>
        </p:blipFill>
        <p:spPr>
          <a:xfrm>
            <a:off x="11656697" y="1763984"/>
            <a:ext cx="12607472" cy="11952038"/>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Title 1"/>
          <p:cNvSpPr txBox="1"/>
          <p:nvPr>
            <p:ph type="title"/>
          </p:nvPr>
        </p:nvSpPr>
        <p:spPr>
          <a:prstGeom prst="rect">
            <a:avLst/>
          </a:prstGeom>
        </p:spPr>
        <p:txBody>
          <a:bodyPr/>
          <a:lstStyle/>
          <a:p>
            <a:pPr/>
            <a:r>
              <a:t>Monitoring services take automated actions</a:t>
            </a:r>
          </a:p>
        </p:txBody>
      </p:sp>
      <p:pic>
        <p:nvPicPr>
          <p:cNvPr id="427" name="Picture 5" descr="Picture 5"/>
          <p:cNvPicPr>
            <a:picLocks noChangeAspect="1"/>
          </p:cNvPicPr>
          <p:nvPr/>
        </p:nvPicPr>
        <p:blipFill>
          <a:blip r:embed="rId3">
            <a:extLst/>
          </a:blip>
          <a:stretch>
            <a:fillRect/>
          </a:stretch>
        </p:blipFill>
        <p:spPr>
          <a:xfrm>
            <a:off x="-98721" y="1899994"/>
            <a:ext cx="25363392" cy="12140585"/>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Monitoring"/>
          <p:cNvSpPr txBox="1"/>
          <p:nvPr>
            <p:ph type="title"/>
          </p:nvPr>
        </p:nvSpPr>
        <p:spPr>
          <a:prstGeom prst="rect">
            <a:avLst/>
          </a:prstGeom>
        </p:spPr>
        <p:txBody>
          <a:bodyPr/>
          <a:lstStyle/>
          <a:p>
            <a:pPr/>
            <a:r>
              <a:t>Monitoring services take automated actions</a:t>
            </a:r>
          </a:p>
        </p:txBody>
      </p:sp>
      <p:pic>
        <p:nvPicPr>
          <p:cNvPr id="432" name="Image" descr="Image"/>
          <p:cNvPicPr>
            <a:picLocks noChangeAspect="1"/>
          </p:cNvPicPr>
          <p:nvPr/>
        </p:nvPicPr>
        <p:blipFill>
          <a:blip r:embed="rId3">
            <a:extLst/>
          </a:blip>
          <a:stretch>
            <a:fillRect/>
          </a:stretch>
        </p:blipFill>
        <p:spPr>
          <a:xfrm>
            <a:off x="903413" y="2348098"/>
            <a:ext cx="21950878" cy="11693563"/>
          </a:xfrm>
          <a:prstGeom prst="rect">
            <a:avLst/>
          </a:prstGeom>
          <a:ln w="12700">
            <a:miter lim="400000"/>
          </a:ln>
        </p:spPr>
      </p:pic>
      <p:sp>
        <p:nvSpPr>
          <p:cNvPr id="433" name="Automatically detecting irregular behavior at Netflix"/>
          <p:cNvSpPr txBox="1"/>
          <p:nvPr>
            <p:ph type="body" idx="1"/>
          </p:nvPr>
        </p:nvSpPr>
        <p:spPr>
          <a:prstGeom prst="rect">
            <a:avLst/>
          </a:prstGeom>
        </p:spPr>
        <p:txBody>
          <a:bodyPr/>
          <a:lstStyle/>
          <a:p>
            <a:pPr/>
            <a:r>
              <a:t>Automatically detecting irregular behavior at Netflix</a:t>
            </a:r>
          </a:p>
        </p:txBody>
      </p:sp>
      <p:sp>
        <p:nvSpPr>
          <p:cNvPr id="434" name="https://www.youtube.com/watch?v=qyzymLlj9ag"/>
          <p:cNvSpPr txBox="1"/>
          <p:nvPr/>
        </p:nvSpPr>
        <p:spPr>
          <a:xfrm>
            <a:off x="12760440" y="12868230"/>
            <a:ext cx="9890541" cy="728979"/>
          </a:xfrm>
          <a:prstGeom prst="rect">
            <a:avLst/>
          </a:prstGeom>
          <a:ln w="12700">
            <a:miter lim="400000"/>
          </a:ln>
          <a:extLst>
            <a:ext uri="{C572A759-6A51-4108-AA02-DFA0A04FC94B}">
              <ma14:wrappingTextBoxFlag xmlns:ma14="http://schemas.microsoft.com/office/mac/drawingml/2011/main" val="1"/>
            </a:ext>
          </a:extLst>
        </p:spPr>
        <p:txBody>
          <a:bodyPr wrap="none" lIns="91438" tIns="91438" rIns="91438" bIns="91438">
            <a:spAutoFit/>
          </a:bodyPr>
          <a:lstStyle>
            <a:lvl1pPr>
              <a:defRPr>
                <a:hlinkClick r:id="rId4" invalidUrl="" action="" tgtFrame="" tooltip="" history="1" highlightClick="0" endSnd="0"/>
              </a:defRPr>
            </a:lvl1pPr>
          </a:lstStyle>
          <a:p>
            <a:pPr/>
            <a:r>
              <a:rPr>
                <a:hlinkClick r:id="rId4" invalidUrl="" action="" tgtFrame="" tooltip="" history="1" highlightClick="0" endSnd="0"/>
              </a:rPr>
              <a:t>https://www.youtube.com/watch?v=qyzymLlj9ag</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Usability Testing in Continuous Development"/>
          <p:cNvSpPr txBox="1"/>
          <p:nvPr>
            <p:ph type="title"/>
          </p:nvPr>
        </p:nvSpPr>
        <p:spPr>
          <a:prstGeom prst="rect">
            <a:avLst/>
          </a:prstGeom>
        </p:spPr>
        <p:txBody>
          <a:bodyPr/>
          <a:lstStyle>
            <a:lvl1pPr defTabSz="2413954">
              <a:defRPr spc="-200" sz="7500"/>
            </a:lvl1pPr>
          </a:lstStyle>
          <a:p>
            <a:pPr/>
            <a:r>
              <a:t>Usability testing in continuous development</a:t>
            </a:r>
          </a:p>
        </p:txBody>
      </p:sp>
      <p:sp>
        <p:nvSpPr>
          <p:cNvPr id="439" name="A/B Testing"/>
          <p:cNvSpPr txBox="1"/>
          <p:nvPr>
            <p:ph type="body" idx="1"/>
          </p:nvPr>
        </p:nvSpPr>
        <p:spPr>
          <a:prstGeom prst="rect">
            <a:avLst/>
          </a:prstGeom>
        </p:spPr>
        <p:txBody>
          <a:bodyPr/>
          <a:lstStyle/>
          <a:p>
            <a:pPr/>
            <a:r>
              <a:t>A/B Testing</a:t>
            </a:r>
          </a:p>
          <a:p>
            <a:pPr lvl="1"/>
            <a:r>
              <a:t>Ways to test new features for usability, popularity, performance without a focus group</a:t>
            </a:r>
          </a:p>
          <a:p>
            <a:pPr lvl="1"/>
            <a:r>
              <a:t>Show 50% of your site visitors version A, 50% version B, collect metrics on each, decide which is better</a:t>
            </a:r>
          </a:p>
        </p:txBody>
      </p:sp>
      <p:pic>
        <p:nvPicPr>
          <p:cNvPr id="440" name="Image" descr="Image"/>
          <p:cNvPicPr>
            <a:picLocks noChangeAspect="1"/>
          </p:cNvPicPr>
          <p:nvPr/>
        </p:nvPicPr>
        <p:blipFill>
          <a:blip r:embed="rId3">
            <a:extLst/>
          </a:blip>
          <a:stretch>
            <a:fillRect/>
          </a:stretch>
        </p:blipFill>
        <p:spPr>
          <a:xfrm>
            <a:off x="4088915" y="6717212"/>
            <a:ext cx="14302271" cy="6926555"/>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Usability Testing in Continuous Development"/>
          <p:cNvSpPr txBox="1"/>
          <p:nvPr>
            <p:ph type="title"/>
          </p:nvPr>
        </p:nvSpPr>
        <p:spPr>
          <a:prstGeom prst="rect">
            <a:avLst/>
          </a:prstGeom>
        </p:spPr>
        <p:txBody>
          <a:bodyPr/>
          <a:lstStyle>
            <a:lvl1pPr defTabSz="2413954">
              <a:defRPr spc="-200" sz="7500"/>
            </a:lvl1pPr>
          </a:lstStyle>
          <a:p>
            <a:pPr/>
            <a:r>
              <a:t>Usability testing in continuous development</a:t>
            </a:r>
          </a:p>
        </p:txBody>
      </p:sp>
      <p:sp>
        <p:nvSpPr>
          <p:cNvPr id="445" name="A/B Testing: PlanOut from Facebook (“N=109 user study”)"/>
          <p:cNvSpPr txBox="1"/>
          <p:nvPr>
            <p:ph type="body" idx="1"/>
          </p:nvPr>
        </p:nvSpPr>
        <p:spPr>
          <a:prstGeom prst="rect">
            <a:avLst/>
          </a:prstGeom>
        </p:spPr>
        <p:txBody>
          <a:bodyPr/>
          <a:lstStyle/>
          <a:p>
            <a:pPr/>
            <a:r>
              <a:t>A/B Testing: PlanOut from Facebook (“N=10</a:t>
            </a:r>
            <a:r>
              <a:rPr baseline="31998"/>
              <a:t>9</a:t>
            </a:r>
            <a:r>
              <a:t> user study”)</a:t>
            </a:r>
          </a:p>
        </p:txBody>
      </p:sp>
      <p:sp>
        <p:nvSpPr>
          <p:cNvPr id="446" name="https://github.com/facebook/planout"/>
          <p:cNvSpPr txBox="1"/>
          <p:nvPr/>
        </p:nvSpPr>
        <p:spPr>
          <a:xfrm>
            <a:off x="3417723" y="13184281"/>
            <a:ext cx="4689780"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3" invalidUrl="" action="" tgtFrame="" tooltip="" history="1" highlightClick="0" endSnd="0"/>
              </a:defRPr>
            </a:lvl1pPr>
          </a:lstStyle>
          <a:p>
            <a:pPr/>
            <a:r>
              <a:rPr>
                <a:hlinkClick r:id="rId3" invalidUrl="" action="" tgtFrame="" tooltip="" history="1" highlightClick="0" endSnd="0"/>
              </a:rPr>
              <a:t>https://github.com/facebook/planout</a:t>
            </a:r>
          </a:p>
        </p:txBody>
      </p:sp>
      <p:sp>
        <p:nvSpPr>
          <p:cNvPr id="447" name="https://www.slideshare.net/optimizely/opti-con-2014-automated-experimentation-at-scale"/>
          <p:cNvSpPr txBox="1"/>
          <p:nvPr/>
        </p:nvSpPr>
        <p:spPr>
          <a:xfrm>
            <a:off x="9005131" y="13184281"/>
            <a:ext cx="11961146" cy="41127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4" invalidUrl="" action="" tgtFrame="" tooltip="" history="1" highlightClick="0" endSnd="0"/>
              </a:defRPr>
            </a:lvl1pPr>
          </a:lstStyle>
          <a:p>
            <a:pPr/>
            <a:r>
              <a:rPr>
                <a:hlinkClick r:id="rId4" invalidUrl="" action="" tgtFrame="" tooltip="" history="1" highlightClick="0" endSnd="0"/>
              </a:rPr>
              <a:t>https://www.slideshare.net/optimizely/opti-con-2014-automated-experimentation-at-scale</a:t>
            </a:r>
          </a:p>
        </p:txBody>
      </p:sp>
      <p:pic>
        <p:nvPicPr>
          <p:cNvPr id="448" name="Image" descr="Image"/>
          <p:cNvPicPr>
            <a:picLocks noChangeAspect="1"/>
          </p:cNvPicPr>
          <p:nvPr/>
        </p:nvPicPr>
        <p:blipFill>
          <a:blip r:embed="rId5">
            <a:extLst/>
          </a:blip>
          <a:stretch>
            <a:fillRect/>
          </a:stretch>
        </p:blipFill>
        <p:spPr>
          <a:xfrm>
            <a:off x="4815399" y="5456189"/>
            <a:ext cx="13337430" cy="7474659"/>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Usability Testing in Continuous Development"/>
          <p:cNvSpPr txBox="1"/>
          <p:nvPr>
            <p:ph type="title"/>
          </p:nvPr>
        </p:nvSpPr>
        <p:spPr>
          <a:prstGeom prst="rect">
            <a:avLst/>
          </a:prstGeom>
        </p:spPr>
        <p:txBody>
          <a:bodyPr/>
          <a:lstStyle>
            <a:lvl1pPr defTabSz="2413954">
              <a:defRPr spc="-200" sz="7500"/>
            </a:lvl1pPr>
          </a:lstStyle>
          <a:p>
            <a:pPr/>
            <a:r>
              <a:t>Usability testing in continuous development</a:t>
            </a:r>
          </a:p>
        </p:txBody>
      </p:sp>
      <p:sp>
        <p:nvSpPr>
          <p:cNvPr id="453" name="A/B Testing: PlanOut from Facebook (“N=109 user study”)"/>
          <p:cNvSpPr txBox="1"/>
          <p:nvPr>
            <p:ph type="body" idx="1"/>
          </p:nvPr>
        </p:nvSpPr>
        <p:spPr>
          <a:prstGeom prst="rect">
            <a:avLst/>
          </a:prstGeom>
        </p:spPr>
        <p:txBody>
          <a:bodyPr/>
          <a:lstStyle/>
          <a:p>
            <a:pPr/>
            <a:r>
              <a:t>A/B Testing: PlanOut from Facebook (“N=10</a:t>
            </a:r>
            <a:r>
              <a:rPr baseline="31998"/>
              <a:t>9</a:t>
            </a:r>
            <a:r>
              <a:t> user study”)</a:t>
            </a:r>
          </a:p>
        </p:txBody>
      </p:sp>
      <p:sp>
        <p:nvSpPr>
          <p:cNvPr id="454" name="https://github.com/facebook/planout"/>
          <p:cNvSpPr txBox="1"/>
          <p:nvPr/>
        </p:nvSpPr>
        <p:spPr>
          <a:xfrm>
            <a:off x="3417723" y="13184281"/>
            <a:ext cx="4689780"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3" invalidUrl="" action="" tgtFrame="" tooltip="" history="1" highlightClick="0" endSnd="0"/>
              </a:defRPr>
            </a:lvl1pPr>
          </a:lstStyle>
          <a:p>
            <a:pPr/>
            <a:r>
              <a:rPr>
                <a:hlinkClick r:id="rId3" invalidUrl="" action="" tgtFrame="" tooltip="" history="1" highlightClick="0" endSnd="0"/>
              </a:rPr>
              <a:t>https://github.com/facebook/planout</a:t>
            </a:r>
          </a:p>
        </p:txBody>
      </p:sp>
      <p:sp>
        <p:nvSpPr>
          <p:cNvPr id="455" name="https://www.slideshare.net/optimizely/opti-con-2014-automated-experimentation-at-scale"/>
          <p:cNvSpPr txBox="1"/>
          <p:nvPr/>
        </p:nvSpPr>
        <p:spPr>
          <a:xfrm>
            <a:off x="9005131" y="13184281"/>
            <a:ext cx="11961146" cy="41127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4" invalidUrl="" action="" tgtFrame="" tooltip="" history="1" highlightClick="0" endSnd="0"/>
              </a:defRPr>
            </a:lvl1pPr>
          </a:lstStyle>
          <a:p>
            <a:pPr/>
            <a:r>
              <a:rPr>
                <a:hlinkClick r:id="rId4" invalidUrl="" action="" tgtFrame="" tooltip="" history="1" highlightClick="0" endSnd="0"/>
              </a:rPr>
              <a:t>https://www.slideshare.net/optimizely/opti-con-2014-automated-experimentation-at-scale</a:t>
            </a:r>
          </a:p>
        </p:txBody>
      </p:sp>
      <p:pic>
        <p:nvPicPr>
          <p:cNvPr id="456" name="Image" descr="Image"/>
          <p:cNvPicPr>
            <a:picLocks noChangeAspect="1"/>
          </p:cNvPicPr>
          <p:nvPr/>
        </p:nvPicPr>
        <p:blipFill>
          <a:blip r:embed="rId5">
            <a:extLst/>
          </a:blip>
          <a:stretch>
            <a:fillRect/>
          </a:stretch>
        </p:blipFill>
        <p:spPr>
          <a:xfrm>
            <a:off x="4463749" y="4609722"/>
            <a:ext cx="14374592" cy="8201057"/>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51" name="2D Line Chart"/>
          <p:cNvGraphicFramePr/>
          <p:nvPr/>
        </p:nvGraphicFramePr>
        <p:xfrm>
          <a:off x="1830590" y="3190534"/>
          <a:ext cx="20716465" cy="10114272"/>
        </p:xfrm>
        <a:graphic xmlns:a="http://schemas.openxmlformats.org/drawingml/2006/main">
          <a:graphicData uri="http://schemas.openxmlformats.org/drawingml/2006/chart">
            <c:chart xmlns:c="http://schemas.openxmlformats.org/drawingml/2006/chart" r:id="rId3"/>
          </a:graphicData>
        </a:graphic>
      </p:graphicFrame>
      <p:sp>
        <p:nvSpPr>
          <p:cNvPr id="52" name="Cost to Fix a Defect Over Time"/>
          <p:cNvSpPr txBox="1"/>
          <p:nvPr>
            <p:ph type="title"/>
          </p:nvPr>
        </p:nvSpPr>
        <p:spPr>
          <a:prstGeom prst="rect">
            <a:avLst/>
          </a:prstGeom>
        </p:spPr>
        <p:txBody>
          <a:bodyPr/>
          <a:lstStyle/>
          <a:p>
            <a:pPr/>
            <a:r>
              <a:t>Continuous Integration</a:t>
            </a:r>
          </a:p>
        </p:txBody>
      </p:sp>
      <p:sp>
        <p:nvSpPr>
          <p:cNvPr id="53" name="Rough estimate"/>
          <p:cNvSpPr txBox="1"/>
          <p:nvPr>
            <p:ph type="body" idx="1"/>
          </p:nvPr>
        </p:nvSpPr>
        <p:spPr>
          <a:prstGeom prst="rect">
            <a:avLst/>
          </a:prstGeom>
        </p:spPr>
        <p:txBody>
          <a:bodyPr/>
          <a:lstStyle/>
          <a:p>
            <a:pPr/>
            <a:r>
              <a:t>Fast feedback on integration errors</a:t>
            </a:r>
          </a:p>
        </p:txBody>
      </p:sp>
      <p:sp>
        <p:nvSpPr>
          <p:cNvPr id="54" name="Line"/>
          <p:cNvSpPr/>
          <p:nvPr/>
        </p:nvSpPr>
        <p:spPr>
          <a:xfrm>
            <a:off x="9699079" y="7201953"/>
            <a:ext cx="1692069" cy="2170652"/>
          </a:xfrm>
          <a:prstGeom prst="line">
            <a:avLst/>
          </a:prstGeom>
          <a:ln w="50800">
            <a:solidFill>
              <a:srgbClr val="000000"/>
            </a:solidFill>
            <a:miter lim="400000"/>
            <a:tailEnd type="triangle"/>
          </a:ln>
        </p:spPr>
        <p:txBody>
          <a:bodyPr lIns="45718" tIns="45718" rIns="45718" bIns="45718"/>
          <a:lstStyle/>
          <a:p>
            <a:pPr algn="ctr" defTabSz="2438337">
              <a:defRPr sz="2400">
                <a:solidFill>
                  <a:srgbClr val="5E5E5E"/>
                </a:solidFill>
              </a:defRPr>
            </a:pPr>
          </a:p>
        </p:txBody>
      </p:sp>
      <p:sp>
        <p:nvSpPr>
          <p:cNvPr id="55" name="Old feedback loop: do this infrequently New feedback loop: do this continuously"/>
          <p:cNvSpPr/>
          <p:nvPr/>
        </p:nvSpPr>
        <p:spPr>
          <a:xfrm>
            <a:off x="8285477" y="6298477"/>
            <a:ext cx="5356313"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7">
              <a:defRPr b="1" sz="3100">
                <a:latin typeface="Helvetica Neue"/>
                <a:ea typeface="Helvetica Neue"/>
                <a:cs typeface="Helvetica Neue"/>
                <a:sym typeface="Helvetica Neue"/>
              </a:defRPr>
            </a:lvl1pPr>
          </a:lstStyle>
          <a:p>
            <a:pPr/>
            <a:r>
              <a:t>CI automates large test suites</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Usability Testing in Continuous Development"/>
          <p:cNvSpPr txBox="1"/>
          <p:nvPr>
            <p:ph type="title"/>
          </p:nvPr>
        </p:nvSpPr>
        <p:spPr>
          <a:prstGeom prst="rect">
            <a:avLst/>
          </a:prstGeom>
        </p:spPr>
        <p:txBody>
          <a:bodyPr/>
          <a:lstStyle>
            <a:lvl1pPr defTabSz="2413954">
              <a:defRPr spc="-200" sz="7500"/>
            </a:lvl1pPr>
          </a:lstStyle>
          <a:p>
            <a:pPr/>
            <a:r>
              <a:t>Usability testing in continuous development</a:t>
            </a:r>
          </a:p>
        </p:txBody>
      </p:sp>
      <p:sp>
        <p:nvSpPr>
          <p:cNvPr id="461" name="A/B Testing: PlanOut from Facebook (“N=109 user study”)"/>
          <p:cNvSpPr txBox="1"/>
          <p:nvPr>
            <p:ph type="body" idx="1"/>
          </p:nvPr>
        </p:nvSpPr>
        <p:spPr>
          <a:prstGeom prst="rect">
            <a:avLst/>
          </a:prstGeom>
        </p:spPr>
        <p:txBody>
          <a:bodyPr/>
          <a:lstStyle/>
          <a:p>
            <a:pPr/>
            <a:r>
              <a:t>A/B Testing: PlanOut from Facebook (“N=10</a:t>
            </a:r>
            <a:r>
              <a:rPr baseline="31998"/>
              <a:t>9</a:t>
            </a:r>
            <a:r>
              <a:t> user study”)</a:t>
            </a:r>
          </a:p>
        </p:txBody>
      </p:sp>
      <p:sp>
        <p:nvSpPr>
          <p:cNvPr id="462" name="https://github.com/facebook/planout"/>
          <p:cNvSpPr txBox="1"/>
          <p:nvPr/>
        </p:nvSpPr>
        <p:spPr>
          <a:xfrm>
            <a:off x="3417723" y="13184281"/>
            <a:ext cx="4689780"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3" invalidUrl="" action="" tgtFrame="" tooltip="" history="1" highlightClick="0" endSnd="0"/>
              </a:defRPr>
            </a:lvl1pPr>
          </a:lstStyle>
          <a:p>
            <a:pPr/>
            <a:r>
              <a:rPr>
                <a:hlinkClick r:id="rId3" invalidUrl="" action="" tgtFrame="" tooltip="" history="1" highlightClick="0" endSnd="0"/>
              </a:rPr>
              <a:t>https://github.com/facebook/planout</a:t>
            </a:r>
          </a:p>
        </p:txBody>
      </p:sp>
      <p:sp>
        <p:nvSpPr>
          <p:cNvPr id="463" name="https://www.slideshare.net/optimizely/opti-con-2014-automated-experimentation-at-scale"/>
          <p:cNvSpPr txBox="1"/>
          <p:nvPr/>
        </p:nvSpPr>
        <p:spPr>
          <a:xfrm>
            <a:off x="9005131" y="13184281"/>
            <a:ext cx="11961146" cy="41127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4" invalidUrl="" action="" tgtFrame="" tooltip="" history="1" highlightClick="0" endSnd="0"/>
              </a:defRPr>
            </a:lvl1pPr>
          </a:lstStyle>
          <a:p>
            <a:pPr/>
            <a:r>
              <a:rPr>
                <a:hlinkClick r:id="rId4" invalidUrl="" action="" tgtFrame="" tooltip="" history="1" highlightClick="0" endSnd="0"/>
              </a:rPr>
              <a:t>https://www.slideshare.net/optimizely/opti-con-2014-automated-experimentation-at-scale</a:t>
            </a:r>
          </a:p>
        </p:txBody>
      </p:sp>
      <p:pic>
        <p:nvPicPr>
          <p:cNvPr id="464" name="Image" descr="Image"/>
          <p:cNvPicPr>
            <a:picLocks noChangeAspect="1"/>
          </p:cNvPicPr>
          <p:nvPr/>
        </p:nvPicPr>
        <p:blipFill>
          <a:blip r:embed="rId5">
            <a:extLst/>
          </a:blip>
          <a:stretch>
            <a:fillRect/>
          </a:stretch>
        </p:blipFill>
        <p:spPr>
          <a:xfrm>
            <a:off x="5433367" y="4594835"/>
            <a:ext cx="13517267" cy="7604415"/>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Usability Testing in Continuous Development"/>
          <p:cNvSpPr txBox="1"/>
          <p:nvPr>
            <p:ph type="title"/>
          </p:nvPr>
        </p:nvSpPr>
        <p:spPr>
          <a:prstGeom prst="rect">
            <a:avLst/>
          </a:prstGeom>
        </p:spPr>
        <p:txBody>
          <a:bodyPr/>
          <a:lstStyle>
            <a:lvl1pPr defTabSz="2413954">
              <a:defRPr spc="-200" sz="7500"/>
            </a:lvl1pPr>
          </a:lstStyle>
          <a:p>
            <a:pPr/>
            <a:r>
              <a:t>Usability testing in continuous development</a:t>
            </a:r>
          </a:p>
        </p:txBody>
      </p:sp>
      <p:sp>
        <p:nvSpPr>
          <p:cNvPr id="469" name="A/B Testing: PlanOut from Facebook (“N=109 user study”)"/>
          <p:cNvSpPr txBox="1"/>
          <p:nvPr>
            <p:ph type="body" idx="1"/>
          </p:nvPr>
        </p:nvSpPr>
        <p:spPr>
          <a:prstGeom prst="rect">
            <a:avLst/>
          </a:prstGeom>
        </p:spPr>
        <p:txBody>
          <a:bodyPr/>
          <a:lstStyle/>
          <a:p>
            <a:pPr/>
            <a:r>
              <a:t>A/B Testing: PlanOut from Facebook (“N=10</a:t>
            </a:r>
            <a:r>
              <a:rPr baseline="31998"/>
              <a:t>9</a:t>
            </a:r>
            <a:r>
              <a:t> user study”)</a:t>
            </a:r>
          </a:p>
        </p:txBody>
      </p:sp>
      <p:sp>
        <p:nvSpPr>
          <p:cNvPr id="470" name="https://github.com/facebook/planout"/>
          <p:cNvSpPr txBox="1"/>
          <p:nvPr/>
        </p:nvSpPr>
        <p:spPr>
          <a:xfrm>
            <a:off x="3417723" y="13184281"/>
            <a:ext cx="4689780"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3" invalidUrl="" action="" tgtFrame="" tooltip="" history="1" highlightClick="0" endSnd="0"/>
              </a:defRPr>
            </a:lvl1pPr>
          </a:lstStyle>
          <a:p>
            <a:pPr/>
            <a:r>
              <a:rPr>
                <a:hlinkClick r:id="rId3" invalidUrl="" action="" tgtFrame="" tooltip="" history="1" highlightClick="0" endSnd="0"/>
              </a:rPr>
              <a:t>https://github.com/facebook/planout</a:t>
            </a:r>
          </a:p>
        </p:txBody>
      </p:sp>
      <p:sp>
        <p:nvSpPr>
          <p:cNvPr id="471" name="https://www.slideshare.net/optimizely/opti-con-2014-automated-experimentation-at-scale"/>
          <p:cNvSpPr txBox="1"/>
          <p:nvPr/>
        </p:nvSpPr>
        <p:spPr>
          <a:xfrm>
            <a:off x="9005131" y="13184281"/>
            <a:ext cx="11961146" cy="41127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4" invalidUrl="" action="" tgtFrame="" tooltip="" history="1" highlightClick="0" endSnd="0"/>
              </a:defRPr>
            </a:lvl1pPr>
          </a:lstStyle>
          <a:p>
            <a:pPr/>
            <a:r>
              <a:rPr>
                <a:hlinkClick r:id="rId4" invalidUrl="" action="" tgtFrame="" tooltip="" history="1" highlightClick="0" endSnd="0"/>
              </a:rPr>
              <a:t>https://www.slideshare.net/optimizely/opti-con-2014-automated-experimentation-at-scale</a:t>
            </a:r>
          </a:p>
        </p:txBody>
      </p:sp>
      <p:pic>
        <p:nvPicPr>
          <p:cNvPr id="472" name="Image" descr="Image"/>
          <p:cNvPicPr>
            <a:picLocks noChangeAspect="1"/>
          </p:cNvPicPr>
          <p:nvPr/>
        </p:nvPicPr>
        <p:blipFill>
          <a:blip r:embed="rId5">
            <a:extLst/>
          </a:blip>
          <a:stretch>
            <a:fillRect/>
          </a:stretch>
        </p:blipFill>
        <p:spPr>
          <a:xfrm>
            <a:off x="3229588" y="3643213"/>
            <a:ext cx="16483533" cy="9291531"/>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Beware of Metrics"/>
          <p:cNvSpPr txBox="1"/>
          <p:nvPr>
            <p:ph type="title"/>
          </p:nvPr>
        </p:nvSpPr>
        <p:spPr>
          <a:prstGeom prst="rect">
            <a:avLst/>
          </a:prstGeom>
        </p:spPr>
        <p:txBody>
          <a:bodyPr/>
          <a:lstStyle/>
          <a:p>
            <a:pPr/>
            <a:r>
              <a:t>Beware of Metrics</a:t>
            </a:r>
          </a:p>
        </p:txBody>
      </p:sp>
      <p:sp>
        <p:nvSpPr>
          <p:cNvPr id="477" name="McNamara Fallacy"/>
          <p:cNvSpPr txBox="1"/>
          <p:nvPr>
            <p:ph type="body" idx="1"/>
          </p:nvPr>
        </p:nvSpPr>
        <p:spPr>
          <a:prstGeom prst="rect">
            <a:avLst/>
          </a:prstGeom>
        </p:spPr>
        <p:txBody>
          <a:bodyPr/>
          <a:lstStyle/>
          <a:p>
            <a:pPr/>
            <a:r>
              <a:t>McNamara Fallacy</a:t>
            </a:r>
          </a:p>
          <a:p>
            <a:pPr lvl="1"/>
            <a:r>
              <a:t>Measure whatever can be easily measured</a:t>
            </a:r>
          </a:p>
          <a:p>
            <a:pPr lvl="1"/>
            <a:r>
              <a:t>Disregard that which cannot be measured easily</a:t>
            </a:r>
          </a:p>
          <a:p>
            <a:pPr lvl="1"/>
            <a:r>
              <a:t>Presume that which cannot be measured easily is not important</a:t>
            </a:r>
          </a:p>
          <a:p>
            <a:pPr lvl="1"/>
            <a:r>
              <a:t>Presume that which cannot be measured easily does not exist</a:t>
            </a:r>
          </a:p>
        </p:txBody>
      </p:sp>
      <p:pic>
        <p:nvPicPr>
          <p:cNvPr id="478" name="Robert_McNamara_at_a_cabinet_meeting,_22_Nov_1967.jpg" descr="Robert_McNamara_at_a_cabinet_meeting,_22_Nov_1967.jpg"/>
          <p:cNvPicPr>
            <a:picLocks noChangeAspect="1"/>
          </p:cNvPicPr>
          <p:nvPr/>
        </p:nvPicPr>
        <p:blipFill>
          <a:blip r:embed="rId3">
            <a:extLst/>
          </a:blip>
          <a:stretch>
            <a:fillRect/>
          </a:stretch>
        </p:blipFill>
        <p:spPr>
          <a:xfrm>
            <a:off x="15854539" y="-1"/>
            <a:ext cx="9032766" cy="13716002"/>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What Could Knight Capital Have Done Better?"/>
          <p:cNvSpPr txBox="1"/>
          <p:nvPr>
            <p:ph type="title"/>
          </p:nvPr>
        </p:nvSpPr>
        <p:spPr>
          <a:prstGeom prst="rect">
            <a:avLst/>
          </a:prstGeom>
        </p:spPr>
        <p:txBody>
          <a:bodyPr/>
          <a:lstStyle>
            <a:lvl1pPr defTabSz="2340804">
              <a:defRPr spc="-200" sz="8100"/>
            </a:lvl1pPr>
          </a:lstStyle>
          <a:p>
            <a:pPr/>
            <a:r>
              <a:t>What could Knight capital have done better?</a:t>
            </a:r>
          </a:p>
        </p:txBody>
      </p:sp>
      <p:sp>
        <p:nvSpPr>
          <p:cNvPr id="483" name="Slide Subtitle"/>
          <p:cNvSpPr txBox="1"/>
          <p:nvPr>
            <p:ph type="body" idx="1"/>
          </p:nvPr>
        </p:nvSpPr>
        <p:spPr>
          <a:prstGeom prst="rect">
            <a:avLst/>
          </a:prstGeom>
        </p:spPr>
        <p:txBody>
          <a:bodyPr/>
          <a:lstStyle/>
          <a:p>
            <a:pPr/>
            <a:r>
              <a:t>Use capture/replay testing instead of driving market conditions in a test</a:t>
            </a:r>
          </a:p>
          <a:p>
            <a:pPr/>
            <a:r>
              <a:t>Avoid including “test” code in production deployments</a:t>
            </a:r>
          </a:p>
          <a:p>
            <a:pPr/>
            <a:r>
              <a:t>Automate deployments</a:t>
            </a:r>
          </a:p>
          <a:p>
            <a:pPr/>
            <a:r>
              <a:t>Define and monitor risk-based KPIs</a:t>
            </a:r>
          </a:p>
          <a:p>
            <a:pPr/>
            <a:r>
              <a:t>Create checklists for responding to incidents</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Learning Objectives for this Lesson"/>
          <p:cNvSpPr txBox="1"/>
          <p:nvPr>
            <p:ph type="title"/>
          </p:nvPr>
        </p:nvSpPr>
        <p:spPr>
          <a:prstGeom prst="rect">
            <a:avLst/>
          </a:prstGeom>
        </p:spPr>
        <p:txBody>
          <a:bodyPr/>
          <a:lstStyle/>
          <a:p>
            <a:pPr/>
            <a:r>
              <a:t>Review</a:t>
            </a:r>
          </a:p>
        </p:txBody>
      </p:sp>
      <p:sp>
        <p:nvSpPr>
          <p:cNvPr id="488" name="By the end of this lesson, you should be able to…"/>
          <p:cNvSpPr txBox="1"/>
          <p:nvPr>
            <p:ph type="body" idx="1"/>
          </p:nvPr>
        </p:nvSpPr>
        <p:spPr>
          <a:prstGeom prst="rect">
            <a:avLst/>
          </a:prstGeom>
        </p:spPr>
        <p:txBody>
          <a:bodyPr/>
          <a:lstStyle/>
          <a:p>
            <a:pPr/>
            <a:r>
              <a:t>By now, you should be able to…</a:t>
            </a:r>
          </a:p>
          <a:p>
            <a:pPr lvl="1"/>
            <a:r>
              <a:t>Describe how continuous integration helps to catch errors sooner in the software lifecycle</a:t>
            </a:r>
          </a:p>
          <a:p>
            <a:pPr lvl="1"/>
            <a:r>
              <a:t>Describe the benefits of a culture of code review</a:t>
            </a:r>
          </a:p>
          <a:p>
            <a:pPr lvl="1"/>
            <a:r>
              <a:t>Describe strategies for performing quality-assurance on software as and after it is delivered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 name="Continuous Integration"/>
          <p:cNvSpPr txBox="1"/>
          <p:nvPr>
            <p:ph type="title"/>
          </p:nvPr>
        </p:nvSpPr>
        <p:spPr>
          <a:prstGeom prst="rect">
            <a:avLst/>
          </a:prstGeom>
        </p:spPr>
        <p:txBody>
          <a:bodyPr/>
          <a:lstStyle/>
          <a:p>
            <a:pPr/>
            <a:r>
              <a:t>Continuous Integration</a:t>
            </a:r>
          </a:p>
        </p:txBody>
      </p:sp>
      <p:sp>
        <p:nvSpPr>
          <p:cNvPr id="60" name="Motivation"/>
          <p:cNvSpPr txBox="1"/>
          <p:nvPr>
            <p:ph type="body" idx="1"/>
          </p:nvPr>
        </p:nvSpPr>
        <p:spPr>
          <a:prstGeom prst="rect">
            <a:avLst/>
          </a:prstGeom>
        </p:spPr>
        <p:txBody>
          <a:bodyPr/>
          <a:lstStyle/>
          <a:p>
            <a:pPr/>
            <a:r>
              <a:t>Motivation</a:t>
            </a:r>
          </a:p>
          <a:p>
            <a:pPr lvl="1"/>
            <a:r>
              <a:t>Our systems involve many components, some of which might even be in different version control repositories</a:t>
            </a:r>
          </a:p>
          <a:p>
            <a:pPr lvl="1"/>
            <a:r>
              <a:t>How does a developer get feedback on their (local) change?</a:t>
            </a:r>
          </a:p>
        </p:txBody>
      </p:sp>
      <p:pic>
        <p:nvPicPr>
          <p:cNvPr id="61" name="Image" descr="Image"/>
          <p:cNvPicPr>
            <a:picLocks noChangeAspect="1"/>
          </p:cNvPicPr>
          <p:nvPr/>
        </p:nvPicPr>
        <p:blipFill>
          <a:blip r:embed="rId3">
            <a:extLst/>
          </a:blip>
          <a:stretch>
            <a:fillRect/>
          </a:stretch>
        </p:blipFill>
        <p:spPr>
          <a:xfrm>
            <a:off x="2019762" y="5811304"/>
            <a:ext cx="19099172" cy="7940498"/>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 name="Continuous Integration"/>
          <p:cNvSpPr txBox="1"/>
          <p:nvPr>
            <p:ph type="title"/>
          </p:nvPr>
        </p:nvSpPr>
        <p:spPr>
          <a:prstGeom prst="rect">
            <a:avLst/>
          </a:prstGeom>
        </p:spPr>
        <p:txBody>
          <a:bodyPr/>
          <a:lstStyle/>
          <a:p>
            <a:pPr/>
            <a:r>
              <a:t>CI is a software pipeline</a:t>
            </a:r>
          </a:p>
        </p:txBody>
      </p:sp>
      <p:pic>
        <p:nvPicPr>
          <p:cNvPr id="66" name="Image" descr="Image"/>
          <p:cNvPicPr>
            <a:picLocks noChangeAspect="1"/>
          </p:cNvPicPr>
          <p:nvPr/>
        </p:nvPicPr>
        <p:blipFill>
          <a:blip r:embed="rId3">
            <a:extLst/>
          </a:blip>
          <a:stretch>
            <a:fillRect/>
          </a:stretch>
        </p:blipFill>
        <p:spPr>
          <a:xfrm>
            <a:off x="377937" y="2296720"/>
            <a:ext cx="23724321" cy="1021255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 name="Continuous Integration in Practice"/>
          <p:cNvSpPr txBox="1"/>
          <p:nvPr>
            <p:ph type="title"/>
          </p:nvPr>
        </p:nvSpPr>
        <p:spPr>
          <a:prstGeom prst="rect">
            <a:avLst/>
          </a:prstGeom>
        </p:spPr>
        <p:txBody>
          <a:bodyPr/>
          <a:lstStyle/>
          <a:p>
            <a:pPr/>
            <a:r>
              <a:t>CI in practice</a:t>
            </a:r>
          </a:p>
        </p:txBody>
      </p:sp>
      <p:sp>
        <p:nvSpPr>
          <p:cNvPr id="71" name="Small scale, with a service like CircleCI, GitHub Actions or TravisCI"/>
          <p:cNvSpPr txBox="1"/>
          <p:nvPr>
            <p:ph type="body" idx="1"/>
          </p:nvPr>
        </p:nvSpPr>
        <p:spPr>
          <a:prstGeom prst="rect">
            <a:avLst/>
          </a:prstGeom>
        </p:spPr>
        <p:txBody>
          <a:bodyPr/>
          <a:lstStyle/>
          <a:p>
            <a:pPr/>
            <a:r>
              <a:t>Small scale, with a service like CircleCI, GitHub Actions or TravisCI</a:t>
            </a:r>
          </a:p>
        </p:txBody>
      </p:sp>
      <p:pic>
        <p:nvPicPr>
          <p:cNvPr id="72" name="Image" descr="Image"/>
          <p:cNvPicPr>
            <a:picLocks noChangeAspect="1"/>
          </p:cNvPicPr>
          <p:nvPr/>
        </p:nvPicPr>
        <p:blipFill>
          <a:blip r:embed="rId3">
            <a:extLst/>
          </a:blip>
          <a:stretch>
            <a:fillRect/>
          </a:stretch>
        </p:blipFill>
        <p:spPr>
          <a:xfrm>
            <a:off x="3872724" y="7419712"/>
            <a:ext cx="1750220" cy="2982518"/>
          </a:xfrm>
          <a:prstGeom prst="rect">
            <a:avLst/>
          </a:prstGeom>
          <a:ln w="12700">
            <a:miter lim="400000"/>
          </a:ln>
        </p:spPr>
      </p:pic>
      <p:sp>
        <p:nvSpPr>
          <p:cNvPr id="73" name="Line"/>
          <p:cNvSpPr/>
          <p:nvPr/>
        </p:nvSpPr>
        <p:spPr>
          <a:xfrm flipV="1">
            <a:off x="5710466" y="5733824"/>
            <a:ext cx="5047020" cy="262889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p>
        </p:txBody>
      </p:sp>
      <p:sp>
        <p:nvSpPr>
          <p:cNvPr id="74" name="Commits code to"/>
          <p:cNvSpPr txBox="1"/>
          <p:nvPr/>
        </p:nvSpPr>
        <p:spPr>
          <a:xfrm>
            <a:off x="4938417" y="5415139"/>
            <a:ext cx="4884418" cy="904873"/>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821529">
              <a:defRPr i="1" sz="5000"/>
            </a:lvl1pPr>
          </a:lstStyle>
          <a:p>
            <a:pPr/>
            <a:r>
              <a:t>commits code to</a:t>
            </a:r>
          </a:p>
        </p:txBody>
      </p:sp>
      <p:pic>
        <p:nvPicPr>
          <p:cNvPr id="75" name="Image" descr="Image"/>
          <p:cNvPicPr>
            <a:picLocks noChangeAspect="1"/>
          </p:cNvPicPr>
          <p:nvPr/>
        </p:nvPicPr>
        <p:blipFill>
          <a:blip r:embed="rId4">
            <a:extLst/>
          </a:blip>
          <a:stretch>
            <a:fillRect/>
          </a:stretch>
        </p:blipFill>
        <p:spPr>
          <a:xfrm>
            <a:off x="10815373" y="4491063"/>
            <a:ext cx="2990106" cy="2485525"/>
          </a:xfrm>
          <a:prstGeom prst="rect">
            <a:avLst/>
          </a:prstGeom>
          <a:ln w="12700">
            <a:miter lim="400000"/>
          </a:ln>
        </p:spPr>
      </p:pic>
      <p:sp>
        <p:nvSpPr>
          <p:cNvPr id="76" name="Developer"/>
          <p:cNvSpPr txBox="1"/>
          <p:nvPr/>
        </p:nvSpPr>
        <p:spPr>
          <a:xfrm>
            <a:off x="3304649" y="6418913"/>
            <a:ext cx="3226083" cy="904873"/>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821529">
              <a:defRPr b="1" sz="5000"/>
            </a:lvl1pPr>
          </a:lstStyle>
          <a:p>
            <a:pPr/>
            <a:r>
              <a:t>Developer</a:t>
            </a:r>
          </a:p>
        </p:txBody>
      </p:sp>
      <p:pic>
        <p:nvPicPr>
          <p:cNvPr id="77" name="Image" descr="Image"/>
          <p:cNvPicPr>
            <a:picLocks noChangeAspect="1"/>
          </p:cNvPicPr>
          <p:nvPr/>
        </p:nvPicPr>
        <p:blipFill>
          <a:blip r:embed="rId5">
            <a:extLst/>
          </a:blip>
          <a:stretch>
            <a:fillRect/>
          </a:stretch>
        </p:blipFill>
        <p:spPr>
          <a:xfrm>
            <a:off x="18324112" y="7963313"/>
            <a:ext cx="1910566" cy="1895312"/>
          </a:xfrm>
          <a:prstGeom prst="rect">
            <a:avLst/>
          </a:prstGeom>
          <a:ln w="12700">
            <a:miter lim="400000"/>
          </a:ln>
        </p:spPr>
      </p:pic>
      <p:sp>
        <p:nvSpPr>
          <p:cNvPr id="78" name="GitHub"/>
          <p:cNvSpPr txBox="1"/>
          <p:nvPr/>
        </p:nvSpPr>
        <p:spPr>
          <a:xfrm>
            <a:off x="11255561" y="3642749"/>
            <a:ext cx="2271723" cy="904873"/>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821529">
              <a:defRPr b="1" sz="5000"/>
            </a:lvl1pPr>
          </a:lstStyle>
          <a:p>
            <a:pPr/>
            <a:r>
              <a:t>GitHub</a:t>
            </a:r>
          </a:p>
        </p:txBody>
      </p:sp>
      <p:sp>
        <p:nvSpPr>
          <p:cNvPr id="79" name="Line"/>
          <p:cNvSpPr/>
          <p:nvPr/>
        </p:nvSpPr>
        <p:spPr>
          <a:xfrm flipH="1" flipV="1">
            <a:off x="13675026" y="5813431"/>
            <a:ext cx="3116310" cy="208048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p>
        </p:txBody>
      </p:sp>
      <p:sp>
        <p:nvSpPr>
          <p:cNvPr id="80" name="TravisCI"/>
          <p:cNvSpPr txBox="1"/>
          <p:nvPr/>
        </p:nvSpPr>
        <p:spPr>
          <a:xfrm>
            <a:off x="18262564" y="10128971"/>
            <a:ext cx="2033660" cy="727073"/>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821529">
              <a:defRPr b="1" sz="3800"/>
            </a:lvl1pPr>
          </a:lstStyle>
          <a:p>
            <a:pPr/>
            <a:r>
              <a:t>TravisCI</a:t>
            </a:r>
          </a:p>
        </p:txBody>
      </p:sp>
      <p:sp>
        <p:nvSpPr>
          <p:cNvPr id="81" name="Checks for updates"/>
          <p:cNvSpPr txBox="1"/>
          <p:nvPr/>
        </p:nvSpPr>
        <p:spPr>
          <a:xfrm>
            <a:off x="14542949" y="5627462"/>
            <a:ext cx="5626098" cy="904873"/>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821529">
              <a:defRPr i="1" sz="5000"/>
            </a:lvl1pPr>
          </a:lstStyle>
          <a:p>
            <a:pPr/>
            <a:r>
              <a:t>checks for updates</a:t>
            </a:r>
          </a:p>
        </p:txBody>
      </p:sp>
      <p:sp>
        <p:nvSpPr>
          <p:cNvPr id="82" name="Runs build for each commit"/>
          <p:cNvSpPr txBox="1"/>
          <p:nvPr/>
        </p:nvSpPr>
        <p:spPr>
          <a:xfrm>
            <a:off x="14668276" y="11378965"/>
            <a:ext cx="5940960" cy="1793873"/>
          </a:xfrm>
          <a:prstGeom prst="rect">
            <a:avLst/>
          </a:prstGeom>
          <a:ln w="12700">
            <a:miter lim="400000"/>
          </a:ln>
          <a:extLst>
            <a:ext uri="{C572A759-6A51-4108-AA02-DFA0A04FC94B}">
              <ma14:wrappingTextBoxFlag xmlns:ma14="http://schemas.microsoft.com/office/mac/drawingml/2011/main" val="1"/>
            </a:ext>
          </a:extLst>
        </p:spPr>
        <p:txBody>
          <a:bodyPr lIns="71435" tIns="71435" rIns="71435" bIns="71435" anchor="ctr">
            <a:spAutoFit/>
          </a:bodyPr>
          <a:lstStyle>
            <a:lvl1pPr algn="ctr" defTabSz="821529">
              <a:defRPr sz="5400">
                <a:latin typeface="Helvetica Light"/>
                <a:ea typeface="Helvetica Light"/>
                <a:cs typeface="Helvetica Light"/>
                <a:sym typeface="Helvetica Light"/>
              </a:defRPr>
            </a:lvl1pPr>
          </a:lstStyle>
          <a:p>
            <a:pPr/>
            <a:r>
              <a:t>Runs build for each commit</a:t>
            </a:r>
          </a:p>
        </p:txBody>
      </p:sp>
      <p:pic>
        <p:nvPicPr>
          <p:cNvPr id="83" name="Image" descr="Image"/>
          <p:cNvPicPr>
            <a:picLocks noChangeAspect="1"/>
          </p:cNvPicPr>
          <p:nvPr/>
        </p:nvPicPr>
        <p:blipFill>
          <a:blip r:embed="rId6">
            <a:extLst/>
          </a:blip>
          <a:stretch>
            <a:fillRect/>
          </a:stretch>
        </p:blipFill>
        <p:spPr>
          <a:xfrm>
            <a:off x="16114683" y="8127817"/>
            <a:ext cx="1666877" cy="1666878"/>
          </a:xfrm>
          <a:prstGeom prst="rect">
            <a:avLst/>
          </a:prstGeom>
          <a:ln w="12700">
            <a:miter lim="400000"/>
          </a:ln>
        </p:spPr>
      </p:pic>
      <p:sp>
        <p:nvSpPr>
          <p:cNvPr id="84" name="GitHub Actions"/>
          <p:cNvSpPr txBox="1"/>
          <p:nvPr/>
        </p:nvSpPr>
        <p:spPr>
          <a:xfrm>
            <a:off x="16216010" y="9931193"/>
            <a:ext cx="1925263" cy="1311273"/>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p>
            <a:pPr algn="ctr" defTabSz="821529">
              <a:defRPr b="1" sz="3800"/>
            </a:pPr>
            <a:r>
              <a:t>GitHub</a:t>
            </a:r>
            <a:br/>
            <a:r>
              <a:t>Actions</a:t>
            </a:r>
          </a:p>
        </p:txBody>
      </p:sp>
      <p:pic>
        <p:nvPicPr>
          <p:cNvPr id="85" name="Image" descr="Image"/>
          <p:cNvPicPr>
            <a:picLocks noChangeAspect="1"/>
          </p:cNvPicPr>
          <p:nvPr/>
        </p:nvPicPr>
        <p:blipFill>
          <a:blip r:embed="rId7">
            <a:extLst/>
          </a:blip>
          <a:stretch>
            <a:fillRect/>
          </a:stretch>
        </p:blipFill>
        <p:spPr>
          <a:xfrm>
            <a:off x="14120927" y="8310760"/>
            <a:ext cx="1666878" cy="1666878"/>
          </a:xfrm>
          <a:prstGeom prst="rect">
            <a:avLst/>
          </a:prstGeom>
          <a:ln w="12700">
            <a:miter lim="400000"/>
          </a:ln>
        </p:spPr>
      </p:pic>
      <p:sp>
        <p:nvSpPr>
          <p:cNvPr id="86" name="CircleCI"/>
          <p:cNvSpPr txBox="1"/>
          <p:nvPr/>
        </p:nvSpPr>
        <p:spPr>
          <a:xfrm>
            <a:off x="13964634" y="10223294"/>
            <a:ext cx="1979462" cy="727073"/>
          </a:xfrm>
          <a:prstGeom prst="rect">
            <a:avLst/>
          </a:prstGeom>
          <a:ln w="12700">
            <a:miter lim="400000"/>
          </a:ln>
          <a:extLst>
            <a:ext uri="{C572A759-6A51-4108-AA02-DFA0A04FC94B}">
              <ma14:wrappingTextBoxFlag xmlns:ma14="http://schemas.microsoft.com/office/mac/drawingml/2011/main" val="1"/>
            </a:ext>
          </a:extLst>
        </p:spPr>
        <p:txBody>
          <a:bodyPr wrap="none" lIns="71435" tIns="71435" rIns="71435" bIns="71435" anchor="ctr">
            <a:spAutoFit/>
          </a:bodyPr>
          <a:lstStyle>
            <a:lvl1pPr algn="ctr" defTabSz="821529">
              <a:defRPr b="1" sz="3800"/>
            </a:lvl1pPr>
          </a:lstStyle>
          <a:p>
            <a:pPr/>
            <a:r>
              <a:t>CircleCI</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Example CI Pipeline"/>
          <p:cNvSpPr txBox="1"/>
          <p:nvPr>
            <p:ph type="title"/>
          </p:nvPr>
        </p:nvSpPr>
        <p:spPr>
          <a:prstGeom prst="rect">
            <a:avLst/>
          </a:prstGeom>
        </p:spPr>
        <p:txBody>
          <a:bodyPr/>
          <a:lstStyle/>
          <a:p>
            <a:pPr/>
            <a:r>
              <a:t>Example CI Pipeline</a:t>
            </a:r>
          </a:p>
        </p:txBody>
      </p:sp>
      <p:sp>
        <p:nvSpPr>
          <p:cNvPr id="91" name="Open source project: PrestoDB"/>
          <p:cNvSpPr txBox="1"/>
          <p:nvPr>
            <p:ph type="body" idx="1"/>
          </p:nvPr>
        </p:nvSpPr>
        <p:spPr>
          <a:prstGeom prst="rect">
            <a:avLst/>
          </a:prstGeom>
        </p:spPr>
        <p:txBody>
          <a:bodyPr/>
          <a:lstStyle/>
          <a:p>
            <a:pPr/>
            <a:r>
              <a:t>Open source project: PrestoDB</a:t>
            </a:r>
          </a:p>
        </p:txBody>
      </p:sp>
      <p:pic>
        <p:nvPicPr>
          <p:cNvPr id="92" name="Image" descr="Image"/>
          <p:cNvPicPr>
            <a:picLocks noChangeAspect="1"/>
          </p:cNvPicPr>
          <p:nvPr/>
        </p:nvPicPr>
        <p:blipFill>
          <a:blip r:embed="rId3">
            <a:extLst/>
          </a:blip>
          <a:stretch>
            <a:fillRect/>
          </a:stretch>
        </p:blipFill>
        <p:spPr>
          <a:xfrm>
            <a:off x="9864501" y="-29474"/>
            <a:ext cx="16913098" cy="16240417"/>
          </a:xfrm>
          <a:prstGeom prst="rect">
            <a:avLst/>
          </a:prstGeom>
          <a:ln w="12700">
            <a:miter lim="400000"/>
          </a:ln>
        </p:spPr>
      </p:pic>
      <p:sp>
        <p:nvSpPr>
          <p:cNvPr id="93" name="https://travis-ci.com/github/prestodb/presto"/>
          <p:cNvSpPr txBox="1"/>
          <p:nvPr/>
        </p:nvSpPr>
        <p:spPr>
          <a:xfrm>
            <a:off x="18142931" y="13170487"/>
            <a:ext cx="620024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4" invalidUrl="" action="" tgtFrame="" tooltip="" history="1" highlightClick="0" endSnd="0"/>
              </a:rPr>
              <a:t>https://travis-ci.com/github/prestodb/presto</a:t>
            </a:r>
            <a:r>
              <a:rPr u="none">
                <a:solidFill>
                  <a:srgbClr val="5E5E5E"/>
                </a:solidFill>
                <a:uFillTx/>
              </a:rPr>
              <a:t>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upright="0">
        <a:spAutoFit/>
      </a:bodyPr>
      <a:lstStyle>
        <a:def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upright="0">
        <a:spAutoFit/>
      </a:bodyPr>
      <a:lstStyle>
        <a:def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upright="0">
        <a:spAutoFit/>
      </a:bodyPr>
      <a:lstStyle>
        <a:def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upright="0">
        <a:spAutoFit/>
      </a:bodyPr>
      <a:lstStyle>
        <a:def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